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  <p:sldMasterId id="2147483903" r:id="rId2"/>
    <p:sldMasterId id="2147483916" r:id="rId3"/>
  </p:sldMasterIdLst>
  <p:notesMasterIdLst>
    <p:notesMasterId r:id="rId19"/>
  </p:notesMasterIdLst>
  <p:handoutMasterIdLst>
    <p:handoutMasterId r:id="rId20"/>
  </p:handoutMasterIdLst>
  <p:sldIdLst>
    <p:sldId id="285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300" r:id="rId16"/>
    <p:sldId id="301" r:id="rId17"/>
    <p:sldId id="302" r:id="rId18"/>
  </p:sldIdLst>
  <p:sldSz cx="9144000" cy="6858000" type="screen4x3"/>
  <p:notesSz cx="6794500" cy="9906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22B97DA-3300-4A29-9E1F-5BD04CA69822}">
          <p14:sldIdLst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7"/>
            <p14:sldId id="298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2" autoAdjust="0"/>
    <p:restoredTop sz="84881" autoAdjust="0"/>
  </p:normalViewPr>
  <p:slideViewPr>
    <p:cSldViewPr>
      <p:cViewPr varScale="1">
        <p:scale>
          <a:sx n="75" d="100"/>
          <a:sy n="75" d="100"/>
        </p:scale>
        <p:origin x="-150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58" y="-96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05447447995411"/>
          <c:y val="6.7472961309545373E-2"/>
          <c:w val="0.54760000130337305"/>
          <c:h val="0.86505407738090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</c:dPt>
          <c:dLbls>
            <c:dLbl>
              <c:idx val="1"/>
              <c:layout>
                <c:manualLayout>
                  <c:x val="-7.9358167732606899E-2"/>
                  <c:y val="1.226781114719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455242166727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alle Kreditinstitute in D*</c:v>
                </c:pt>
                <c:pt idx="1">
                  <c:v>Volksbanken in BW</c:v>
                </c:pt>
                <c:pt idx="2">
                  <c:v>Sparkassen in BW</c:v>
                </c:pt>
              </c:strCache>
            </c:strRef>
          </c:cat>
          <c:val>
            <c:numRef>
              <c:f>Tabelle1!$B$2:$B$4</c:f>
              <c:numCache>
                <c:formatCode>0.0</c:formatCode>
                <c:ptCount val="3"/>
                <c:pt idx="0">
                  <c:v>1.1000000000000001</c:v>
                </c:pt>
                <c:pt idx="1">
                  <c:v>34.6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64576"/>
        <c:axId val="87066112"/>
      </c:barChart>
      <c:catAx>
        <c:axId val="87064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87066112"/>
        <c:crosses val="autoZero"/>
        <c:auto val="1"/>
        <c:lblAlgn val="ctr"/>
        <c:lblOffset val="100"/>
        <c:noMultiLvlLbl val="0"/>
      </c:catAx>
      <c:valAx>
        <c:axId val="870661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706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05447447995411"/>
          <c:y val="6.7472961309545373E-2"/>
          <c:w val="0.55794552552004584"/>
          <c:h val="0.86505407738090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3.3770362015797785E-2"/>
                  <c:y val="1.226781114719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alle Kreditinstitute in D**</c:v>
                </c:pt>
                <c:pt idx="1">
                  <c:v>Volksbanken in BW</c:v>
                </c:pt>
                <c:pt idx="2">
                  <c:v>Sparkassen in BW</c:v>
                </c:pt>
              </c:strCache>
            </c:strRef>
          </c:cat>
          <c:val>
            <c:numRef>
              <c:f>Tabelle1!$B$2:$B$4</c:f>
              <c:numCache>
                <c:formatCode>0.0</c:formatCode>
                <c:ptCount val="3"/>
                <c:pt idx="0">
                  <c:v>19.600000000000001</c:v>
                </c:pt>
                <c:pt idx="1">
                  <c:v>37.9</c:v>
                </c:pt>
                <c:pt idx="2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11552"/>
        <c:axId val="87113088"/>
      </c:barChart>
      <c:catAx>
        <c:axId val="87111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87113088"/>
        <c:crosses val="autoZero"/>
        <c:auto val="1"/>
        <c:lblAlgn val="ctr"/>
        <c:lblOffset val="100"/>
        <c:noMultiLvlLbl val="0"/>
      </c:catAx>
      <c:valAx>
        <c:axId val="871130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711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Sparkassen in BW</c:v>
                </c:pt>
                <c:pt idx="1">
                  <c:v>Volksbanken in BW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43.9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Sparkassen in BW</c:v>
                </c:pt>
                <c:pt idx="1">
                  <c:v>Volksbanken in BW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55.3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27168"/>
        <c:axId val="87128704"/>
      </c:barChart>
      <c:catAx>
        <c:axId val="8712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87128704"/>
        <c:crosses val="autoZero"/>
        <c:auto val="1"/>
        <c:lblAlgn val="ctr"/>
        <c:lblOffset val="100"/>
        <c:noMultiLvlLbl val="0"/>
      </c:catAx>
      <c:valAx>
        <c:axId val="871287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712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Sparkassen in BW</c:v>
                </c:pt>
                <c:pt idx="1">
                  <c:v>Volksbanken in BW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104.3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Tabelle1!$A$2:$A$3</c:f>
              <c:strCache>
                <c:ptCount val="2"/>
                <c:pt idx="0">
                  <c:v>Sparkassen in BW</c:v>
                </c:pt>
                <c:pt idx="1">
                  <c:v>Volksbanken in BW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130.19999999999999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79648"/>
        <c:axId val="87181184"/>
      </c:barChart>
      <c:catAx>
        <c:axId val="8717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87181184"/>
        <c:crosses val="autoZero"/>
        <c:auto val="1"/>
        <c:lblAlgn val="ctr"/>
        <c:lblOffset val="100"/>
        <c:noMultiLvlLbl val="0"/>
      </c:catAx>
      <c:valAx>
        <c:axId val="871811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717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41628324822143E-2"/>
          <c:y val="3.7917131120968069E-2"/>
          <c:w val="0.95628803366689386"/>
          <c:h val="0.78879919133442855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Kernkapital</c:v>
                </c:pt>
              </c:strCache>
            </c:strRef>
          </c:tx>
          <c:spPr>
            <a:solidFill>
              <a:schemeClr val="tx2"/>
            </a:solidFill>
            <a:ln w="1256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124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FFFFFF"/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Sheet1!$B$3:$L$3</c:f>
              <c:numCache>
                <c:formatCode>#,##0</c:formatCode>
                <c:ptCount val="9"/>
                <c:pt idx="0">
                  <c:v>7777</c:v>
                </c:pt>
                <c:pt idx="1">
                  <c:v>8056</c:v>
                </c:pt>
                <c:pt idx="2">
                  <c:v>8427</c:v>
                </c:pt>
                <c:pt idx="3">
                  <c:v>8966</c:v>
                </c:pt>
                <c:pt idx="4">
                  <c:v>11486</c:v>
                </c:pt>
                <c:pt idx="5">
                  <c:v>12726</c:v>
                </c:pt>
                <c:pt idx="6">
                  <c:v>13916.566000000001</c:v>
                </c:pt>
                <c:pt idx="7">
                  <c:v>14814</c:v>
                </c:pt>
                <c:pt idx="8">
                  <c:v>15996.527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Ergänzungskapital</c:v>
                </c:pt>
              </c:strCache>
            </c:strRef>
          </c:tx>
          <c:spPr>
            <a:solidFill>
              <a:schemeClr val="accent2"/>
            </a:solidFill>
            <a:ln w="1256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124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bg1"/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Sheet1!$B$4:$L$4</c:f>
              <c:numCache>
                <c:formatCode>#,##0</c:formatCode>
                <c:ptCount val="9"/>
                <c:pt idx="0">
                  <c:v>5160</c:v>
                </c:pt>
                <c:pt idx="1">
                  <c:v>5509</c:v>
                </c:pt>
                <c:pt idx="2">
                  <c:v>5907</c:v>
                </c:pt>
                <c:pt idx="3">
                  <c:v>6043</c:v>
                </c:pt>
                <c:pt idx="4">
                  <c:v>4209</c:v>
                </c:pt>
                <c:pt idx="5">
                  <c:v>3839</c:v>
                </c:pt>
                <c:pt idx="6">
                  <c:v>2503.8989999999999</c:v>
                </c:pt>
                <c:pt idx="7">
                  <c:v>2440</c:v>
                </c:pt>
                <c:pt idx="8">
                  <c:v>2353.7849999999999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7206912"/>
        <c:axId val="87208704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Eigenmittel</c:v>
                </c:pt>
              </c:strCache>
            </c:strRef>
          </c:tx>
          <c:spPr>
            <a:noFill/>
            <a:ln w="25124">
              <a:noFill/>
            </a:ln>
          </c:spPr>
          <c:invertIfNegative val="0"/>
          <c:dLbls>
            <c:numFmt formatCode="#,##0" sourceLinked="0"/>
            <c:spPr>
              <a:noFill/>
              <a:ln w="25124">
                <a:noFill/>
              </a:ln>
            </c:spPr>
            <c:txPr>
              <a:bodyPr/>
              <a:lstStyle/>
              <a:p>
                <a:pPr algn="just">
                  <a:defRPr sz="800" b="1" i="0" u="none" strike="noStrike" baseline="0">
                    <a:solidFill>
                      <a:srgbClr val="FF0000"/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Sheet1!$B$2:$L$2</c:f>
              <c:numCache>
                <c:formatCode>#,##0</c:formatCode>
                <c:ptCount val="9"/>
                <c:pt idx="0">
                  <c:v>12937</c:v>
                </c:pt>
                <c:pt idx="1">
                  <c:v>13565</c:v>
                </c:pt>
                <c:pt idx="2">
                  <c:v>14334</c:v>
                </c:pt>
                <c:pt idx="3">
                  <c:v>15008</c:v>
                </c:pt>
                <c:pt idx="4">
                  <c:v>15695</c:v>
                </c:pt>
                <c:pt idx="5">
                  <c:v>16565</c:v>
                </c:pt>
                <c:pt idx="6">
                  <c:v>16421</c:v>
                </c:pt>
                <c:pt idx="7">
                  <c:v>17254</c:v>
                </c:pt>
                <c:pt idx="8">
                  <c:v>18350.257000000001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10240"/>
        <c:axId val="87216128"/>
      </c:barChart>
      <c:catAx>
        <c:axId val="872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Sparkasse Rg"/>
                <a:cs typeface="Arial" panose="020B0604020202020204" pitchFamily="34" charset="0"/>
              </a:defRPr>
            </a:pPr>
            <a:endParaRPr lang="de-DE"/>
          </a:p>
        </c:txPr>
        <c:crossAx val="87208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208704"/>
        <c:scaling>
          <c:orientation val="minMax"/>
          <c:max val="2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31750">
            <a:solidFill>
              <a:schemeClr val="tx1"/>
            </a:solidFill>
          </a:ln>
        </c:spPr>
        <c:crossAx val="87206912"/>
        <c:crossesAt val="6"/>
        <c:crossBetween val="between"/>
      </c:valAx>
      <c:catAx>
        <c:axId val="87210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16128"/>
        <c:crossesAt val="0"/>
        <c:auto val="1"/>
        <c:lblAlgn val="ctr"/>
        <c:lblOffset val="100"/>
        <c:noMultiLvlLbl val="0"/>
      </c:catAx>
      <c:valAx>
        <c:axId val="87216128"/>
        <c:scaling>
          <c:orientation val="minMax"/>
          <c:min val="0"/>
        </c:scaling>
        <c:delete val="0"/>
        <c:axPos val="r"/>
        <c:numFmt formatCode="#,##0" sourceLinked="1"/>
        <c:majorTickMark val="none"/>
        <c:minorTickMark val="none"/>
        <c:tickLblPos val="none"/>
        <c:spPr>
          <a:ln w="9422">
            <a:noFill/>
          </a:ln>
        </c:spPr>
        <c:crossAx val="87210240"/>
        <c:crosses val="max"/>
        <c:crossBetween val="between"/>
      </c:valAx>
      <c:spPr>
        <a:noFill/>
        <a:ln w="25124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1088" b="1" i="0" u="none" strike="noStrike" baseline="0">
                <a:solidFill>
                  <a:srgbClr val="FF0000"/>
                </a:solidFill>
                <a:latin typeface="Sparkasse Rg"/>
                <a:ea typeface="Sparkasse Rg"/>
                <a:cs typeface="Sparkasse Rg"/>
              </a:defRPr>
            </a:pPr>
            <a:endParaRPr lang="de-DE"/>
          </a:p>
        </c:txPr>
      </c:legendEntry>
      <c:layout>
        <c:manualLayout>
          <c:xMode val="edge"/>
          <c:yMode val="edge"/>
          <c:x val="1.599103930980849E-2"/>
          <c:y val="0.90451926824848139"/>
          <c:w val="0.89775226124300367"/>
          <c:h val="9.5480731751518666E-2"/>
        </c:manualLayout>
      </c:layout>
      <c:overlay val="0"/>
      <c:spPr>
        <a:solidFill>
          <a:schemeClr val="bg1"/>
        </a:solidFill>
        <a:ln w="25124">
          <a:noFill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Sparkasse Rg"/>
              <a:ea typeface="Sparkasse Rg"/>
              <a:cs typeface="Sparkasse Rg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7" b="1" i="0" u="none" strike="noStrike" baseline="0">
          <a:solidFill>
            <a:schemeClr val="tx1"/>
          </a:solidFill>
          <a:latin typeface="Sparkasse Rg"/>
          <a:ea typeface="Sparkasse Rg"/>
          <a:cs typeface="Sparkasse Rg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02402851355245E-2"/>
          <c:y val="0.11973230603882702"/>
          <c:w val="0.88302442281596705"/>
          <c:h val="0.72817668842978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Zinsüberschuss</c:v>
                </c:pt>
              </c:strCache>
            </c:strRef>
          </c:tx>
          <c:dLbls>
            <c:dLbl>
              <c:idx val="0"/>
              <c:layout>
                <c:manualLayout>
                  <c:x val="-3.9913751484073542E-2"/>
                  <c:y val="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76060089657256E-2"/>
                  <c:y val="5.70153838280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265194362563365E-2"/>
                  <c:y val="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26543611756933E-2"/>
                  <c:y val="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405771513959297E-2"/>
                  <c:y val="5.70153838280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265194362563365E-2"/>
                  <c:y val="4.561185812238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335482938261331E-2"/>
                  <c:y val="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335482938261331E-2"/>
                  <c:y val="4.5612307062410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265194362563254E-2"/>
                  <c:y val="5.70153838280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913751484073653E-2"/>
                  <c:y val="6.84184605936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1.75</c:v>
                </c:pt>
                <c:pt idx="1">
                  <c:v>1.94</c:v>
                </c:pt>
                <c:pt idx="2">
                  <c:v>1.95</c:v>
                </c:pt>
                <c:pt idx="3">
                  <c:v>1.94</c:v>
                </c:pt>
                <c:pt idx="4">
                  <c:v>1.95</c:v>
                </c:pt>
                <c:pt idx="5">
                  <c:v>1.93</c:v>
                </c:pt>
                <c:pt idx="6">
                  <c:v>1.94</c:v>
                </c:pt>
                <c:pt idx="7">
                  <c:v>1.92</c:v>
                </c:pt>
                <c:pt idx="8">
                  <c:v>1.83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Betriebsergebnis vor Bewertung</c:v>
                </c:pt>
              </c:strCache>
            </c:strRef>
          </c:tx>
          <c:dLbls>
            <c:dLbl>
              <c:idx val="0"/>
              <c:layout>
                <c:manualLayout>
                  <c:x val="-7.0616637241053187E-2"/>
                  <c:y val="-9.122461412482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76060089657256E-2"/>
                  <c:y val="-6.271692221081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843462908375577E-2"/>
                  <c:y val="-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43462908375632E-2"/>
                  <c:y val="-6.271692221081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492020029885754E-2"/>
                  <c:y val="-6.271692221081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913751484073542E-2"/>
                  <c:y val="-5.131384544521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194905786865399E-2"/>
                  <c:y val="-6.84184605936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194905786865399E-2"/>
                  <c:y val="-6.84184605936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265194362563254E-2"/>
                  <c:y val="-7.41199989764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773174332677729E-2"/>
                  <c:y val="-5.701538382801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0.82</c:v>
                </c:pt>
                <c:pt idx="1">
                  <c:v>1.06</c:v>
                </c:pt>
                <c:pt idx="2">
                  <c:v>1.0900000000000001</c:v>
                </c:pt>
                <c:pt idx="3">
                  <c:v>1.07</c:v>
                </c:pt>
                <c:pt idx="4">
                  <c:v>1.07</c:v>
                </c:pt>
                <c:pt idx="5">
                  <c:v>1.01</c:v>
                </c:pt>
                <c:pt idx="6">
                  <c:v>0.98</c:v>
                </c:pt>
                <c:pt idx="7">
                  <c:v>0.97</c:v>
                </c:pt>
                <c:pt idx="8">
                  <c:v>0.91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Tabelle1!$D$2:$D$10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63200"/>
        <c:axId val="87764992"/>
      </c:lineChart>
      <c:catAx>
        <c:axId val="877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87764992"/>
        <c:crosses val="autoZero"/>
        <c:auto val="1"/>
        <c:lblAlgn val="ctr"/>
        <c:lblOffset val="100"/>
        <c:noMultiLvlLbl val="0"/>
      </c:catAx>
      <c:valAx>
        <c:axId val="87764992"/>
        <c:scaling>
          <c:orientation val="minMax"/>
          <c:max val="2.5"/>
          <c:min val="0.60000000000000009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8776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527174350567483E-2"/>
          <c:y val="0.91626056299773417"/>
          <c:w val="0.81094540954385907"/>
          <c:h val="8.3739437002265799E-2"/>
        </c:manualLayout>
      </c:layout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38851901313029E-2"/>
          <c:y val="2.7095538073536232E-2"/>
          <c:w val="0.88701687348299496"/>
          <c:h val="0.75068208051630381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Zinsüberschuss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2.0099999999999998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2.25</c:v>
                </c:pt>
                <c:pt idx="4">
                  <c:v>2.1800000000000002</c:v>
                </c:pt>
                <c:pt idx="5">
                  <c:v>2.19</c:v>
                </c:pt>
                <c:pt idx="6">
                  <c:v>2.17</c:v>
                </c:pt>
                <c:pt idx="7">
                  <c:v>2.1</c:v>
                </c:pt>
                <c:pt idx="8">
                  <c:v>1.95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Betriebsergebnis vor Bewertung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0.73</c:v>
                </c:pt>
                <c:pt idx="1">
                  <c:v>0.94</c:v>
                </c:pt>
                <c:pt idx="2">
                  <c:v>1.05</c:v>
                </c:pt>
                <c:pt idx="3">
                  <c:v>1.01</c:v>
                </c:pt>
                <c:pt idx="4">
                  <c:v>0.95</c:v>
                </c:pt>
                <c:pt idx="5">
                  <c:v>0.96</c:v>
                </c:pt>
                <c:pt idx="6">
                  <c:v>0.93</c:v>
                </c:pt>
                <c:pt idx="7">
                  <c:v>0.88</c:v>
                </c:pt>
                <c:pt idx="8">
                  <c:v>0.86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09504"/>
        <c:axId val="87911040"/>
      </c:lineChart>
      <c:catAx>
        <c:axId val="8790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87911040"/>
        <c:crosses val="autoZero"/>
        <c:auto val="1"/>
        <c:lblAlgn val="ctr"/>
        <c:lblOffset val="100"/>
        <c:noMultiLvlLbl val="0"/>
      </c:catAx>
      <c:valAx>
        <c:axId val="87911040"/>
        <c:scaling>
          <c:orientation val="minMax"/>
          <c:max val="2.5"/>
          <c:min val="0.60000000000000009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879095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9.8499322526246019E-2"/>
          <c:y val="0.86945267844052487"/>
          <c:w val="0.80919122305945201"/>
          <c:h val="9.0039403790232966E-2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41628324822143E-2"/>
          <c:y val="3.7917131120968069E-2"/>
          <c:w val="0.95628803366689386"/>
          <c:h val="0.78879919133442855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Kernkapital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562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56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124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FFFFFF"/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Sheet1!$B$3:$L$3</c:f>
              <c:numCache>
                <c:formatCode>_-* #,##0\ _€_-;\-* #,##0\ _€_-;_-* "-"??\ _€_-;_-@_-</c:formatCode>
                <c:ptCount val="9"/>
                <c:pt idx="0">
                  <c:v>7193.3530000000001</c:v>
                </c:pt>
                <c:pt idx="1">
                  <c:v>7362</c:v>
                </c:pt>
                <c:pt idx="2">
                  <c:v>7686</c:v>
                </c:pt>
                <c:pt idx="3">
                  <c:v>8203</c:v>
                </c:pt>
                <c:pt idx="4">
                  <c:v>8835</c:v>
                </c:pt>
                <c:pt idx="5">
                  <c:v>9818</c:v>
                </c:pt>
                <c:pt idx="6">
                  <c:v>10791</c:v>
                </c:pt>
                <c:pt idx="7">
                  <c:v>11637</c:v>
                </c:pt>
                <c:pt idx="8">
                  <c:v>12531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Ergänzungskapital</c:v>
                </c:pt>
              </c:strCache>
            </c:strRef>
          </c:tx>
          <c:spPr>
            <a:solidFill>
              <a:schemeClr val="accent2"/>
            </a:solidFill>
            <a:ln w="1256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124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bg1"/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Sheet1!$B$4:$L$4</c:f>
              <c:numCache>
                <c:formatCode>_-* #,##0\ _€_-;\-* #,##0\ _€_-;_-* "-"??\ _€_-;_-@_-</c:formatCode>
                <c:ptCount val="9"/>
                <c:pt idx="0">
                  <c:v>4272.0680000000002</c:v>
                </c:pt>
                <c:pt idx="1">
                  <c:v>4373.433</c:v>
                </c:pt>
                <c:pt idx="2">
                  <c:v>4789.3689999999997</c:v>
                </c:pt>
                <c:pt idx="3">
                  <c:v>5039.1090000000004</c:v>
                </c:pt>
                <c:pt idx="4">
                  <c:v>5098.5339999999997</c:v>
                </c:pt>
                <c:pt idx="5">
                  <c:v>5021.1980000000003</c:v>
                </c:pt>
                <c:pt idx="6" formatCode="#,##0">
                  <c:v>4068</c:v>
                </c:pt>
                <c:pt idx="7" formatCode="#,##0">
                  <c:v>3758</c:v>
                </c:pt>
                <c:pt idx="8" formatCode="#,##0">
                  <c:v>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7964288"/>
        <c:axId val="8797017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Eigenmittel</c:v>
                </c:pt>
              </c:strCache>
            </c:strRef>
          </c:tx>
          <c:spPr>
            <a:noFill/>
            <a:ln w="2512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5842806457187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37642096857808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19620013871396E-2"/>
                  <c:y val="-7.8179929040062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799050034678491E-3"/>
                  <c:y val="-5.584324616432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801553896885948E-3"/>
                  <c:y val="-5.5842806457187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598100069356981E-3"/>
                  <c:y val="-5.5842806457187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5594323958396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1168561291437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799050034679657E-3"/>
                  <c:y val="-1.1168561291437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124">
                <a:noFill/>
              </a:ln>
            </c:spPr>
            <c:txPr>
              <a:bodyPr/>
              <a:lstStyle/>
              <a:p>
                <a:pPr algn="just">
                  <a:defRPr sz="800" b="1" i="0" u="none" strike="noStrike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Sparkasse Rg"/>
                    <a:ea typeface="Sparkasse Rg"/>
                    <a:cs typeface="Sparkasse Rg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Sheet1!$B$2:$L$2</c:f>
              <c:numCache>
                <c:formatCode>_-* #,##0\ _€_-;\-* #,##0\ _€_-;_-* "-"??\ _€_-;_-@_-</c:formatCode>
                <c:ptCount val="9"/>
                <c:pt idx="0">
                  <c:v>9454.655999999999</c:v>
                </c:pt>
                <c:pt idx="1">
                  <c:v>9581</c:v>
                </c:pt>
                <c:pt idx="2">
                  <c:v>10375</c:v>
                </c:pt>
                <c:pt idx="3">
                  <c:v>11172</c:v>
                </c:pt>
                <c:pt idx="4">
                  <c:v>11876</c:v>
                </c:pt>
                <c:pt idx="5">
                  <c:v>12765</c:v>
                </c:pt>
                <c:pt idx="6">
                  <c:v>14856</c:v>
                </c:pt>
                <c:pt idx="7">
                  <c:v>15392</c:v>
                </c:pt>
                <c:pt idx="8">
                  <c:v>15862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71712"/>
        <c:axId val="87973248"/>
      </c:barChart>
      <c:catAx>
        <c:axId val="8796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Sparkasse Rg"/>
                <a:cs typeface="Arial" panose="020B0604020202020204" pitchFamily="34" charset="0"/>
              </a:defRPr>
            </a:pPr>
            <a:endParaRPr lang="de-DE"/>
          </a:p>
        </c:txPr>
        <c:crossAx val="87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970176"/>
        <c:scaling>
          <c:orientation val="minMax"/>
          <c:max val="20000"/>
          <c:min val="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 w="31750">
            <a:solidFill>
              <a:schemeClr val="tx1"/>
            </a:solidFill>
          </a:ln>
        </c:spPr>
        <c:crossAx val="87964288"/>
        <c:crossesAt val="6"/>
        <c:crossBetween val="between"/>
      </c:valAx>
      <c:catAx>
        <c:axId val="8797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973248"/>
        <c:crossesAt val="0"/>
        <c:auto val="1"/>
        <c:lblAlgn val="ctr"/>
        <c:lblOffset val="100"/>
        <c:noMultiLvlLbl val="0"/>
      </c:catAx>
      <c:valAx>
        <c:axId val="87973248"/>
        <c:scaling>
          <c:orientation val="minMax"/>
          <c:min val="0"/>
        </c:scaling>
        <c:delete val="0"/>
        <c:axPos val="r"/>
        <c:numFmt formatCode="_-* #,##0\ _€_-;\-* #,##0\ _€_-;_-* &quot;-&quot;??\ _€_-;_-@_-" sourceLinked="1"/>
        <c:majorTickMark val="none"/>
        <c:minorTickMark val="none"/>
        <c:tickLblPos val="none"/>
        <c:spPr>
          <a:ln w="9422">
            <a:noFill/>
          </a:ln>
        </c:spPr>
        <c:crossAx val="87971712"/>
        <c:crosses val="max"/>
        <c:crossBetween val="between"/>
      </c:valAx>
      <c:spPr>
        <a:noFill/>
        <a:ln w="25124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1088" b="1" i="0" u="none" strike="noStrike" baseline="0">
                <a:solidFill>
                  <a:schemeClr val="accent6">
                    <a:lumMod val="60000"/>
                    <a:lumOff val="40000"/>
                  </a:schemeClr>
                </a:solidFill>
                <a:latin typeface="Sparkasse Rg"/>
                <a:ea typeface="Sparkasse Rg"/>
                <a:cs typeface="Sparkasse Rg"/>
              </a:defRPr>
            </a:pPr>
            <a:endParaRPr lang="de-DE"/>
          </a:p>
        </c:txPr>
      </c:legendEntry>
      <c:layout>
        <c:manualLayout>
          <c:xMode val="edge"/>
          <c:yMode val="edge"/>
          <c:x val="1.599103930980849E-2"/>
          <c:y val="0.90451926824848139"/>
          <c:w val="0.89775226124300367"/>
          <c:h val="9.5480731751518666E-2"/>
        </c:manualLayout>
      </c:layout>
      <c:overlay val="0"/>
      <c:spPr>
        <a:solidFill>
          <a:schemeClr val="bg1"/>
        </a:solidFill>
        <a:ln w="25124">
          <a:noFill/>
        </a:ln>
      </c:spPr>
      <c:txPr>
        <a:bodyPr/>
        <a:lstStyle/>
        <a:p>
          <a:pPr>
            <a:defRPr sz="1088" b="1" i="0" u="none" strike="noStrike" baseline="0">
              <a:solidFill>
                <a:schemeClr val="tx1"/>
              </a:solidFill>
              <a:latin typeface="Sparkasse Rg"/>
              <a:ea typeface="Sparkasse Rg"/>
              <a:cs typeface="Sparkasse Rg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7" b="1" i="0" u="none" strike="noStrike" baseline="0">
          <a:solidFill>
            <a:schemeClr val="tx1"/>
          </a:solidFill>
          <a:latin typeface="Sparkasse Rg"/>
          <a:ea typeface="Sparkasse Rg"/>
          <a:cs typeface="Sparkasse Rg"/>
        </a:defRPr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0.00616</cdr:x>
      <cdr:y>0.00697</cdr:y>
    </cdr:from>
    <cdr:to>
      <cdr:x>0.15073</cdr:x>
      <cdr:y>0.1017</cdr:y>
    </cdr:to>
    <cdr:sp macro="" textlink="">
      <cdr:nvSpPr>
        <cdr:cNvPr id="2" name="Textfeld 64"/>
        <cdr:cNvSpPr txBox="1"/>
      </cdr:nvSpPr>
      <cdr:spPr>
        <a:xfrm xmlns:a="http://schemas.openxmlformats.org/drawingml/2006/main">
          <a:off x="24595" y="15843"/>
          <a:ext cx="57740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800" dirty="0" smtClean="0"/>
            <a:t>in Mio. €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4FF9-36C8-4CC6-9367-2A33D6F5399E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36FEA-493A-412F-9305-6CA74A88D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63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10"/>
            <a:ext cx="2944285" cy="495299"/>
          </a:xfrm>
          <a:prstGeom prst="rect">
            <a:avLst/>
          </a:prstGeom>
        </p:spPr>
        <p:txBody>
          <a:bodyPr vert="horz" lIns="94952" tIns="47476" rIns="94952" bIns="4747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9" y="10"/>
            <a:ext cx="2944285" cy="495299"/>
          </a:xfrm>
          <a:prstGeom prst="rect">
            <a:avLst/>
          </a:prstGeom>
        </p:spPr>
        <p:txBody>
          <a:bodyPr vert="horz" lIns="94952" tIns="47476" rIns="94952" bIns="47476" rtlCol="0"/>
          <a:lstStyle>
            <a:lvl1pPr algn="r">
              <a:defRPr sz="1300"/>
            </a:lvl1pPr>
          </a:lstStyle>
          <a:p>
            <a:fld id="{F8646146-5EF8-4110-9E02-D06D84339D00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2" tIns="47476" rIns="94952" bIns="474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1"/>
          </a:xfrm>
          <a:prstGeom prst="rect">
            <a:avLst/>
          </a:prstGeom>
        </p:spPr>
        <p:txBody>
          <a:bodyPr vert="horz" lIns="94952" tIns="47476" rIns="94952" bIns="4747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08990"/>
            <a:ext cx="2944285" cy="495299"/>
          </a:xfrm>
          <a:prstGeom prst="rect">
            <a:avLst/>
          </a:prstGeom>
        </p:spPr>
        <p:txBody>
          <a:bodyPr vert="horz" lIns="94952" tIns="47476" rIns="94952" bIns="4747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9" y="9408990"/>
            <a:ext cx="2944285" cy="495299"/>
          </a:xfrm>
          <a:prstGeom prst="rect">
            <a:avLst/>
          </a:prstGeom>
        </p:spPr>
        <p:txBody>
          <a:bodyPr vert="horz" lIns="94952" tIns="47476" rIns="94952" bIns="47476" rtlCol="0" anchor="b"/>
          <a:lstStyle>
            <a:lvl1pPr algn="r">
              <a:defRPr sz="1300"/>
            </a:lvl1pPr>
          </a:lstStyle>
          <a:p>
            <a:fld id="{A219A888-1D66-4364-81C6-0E117F134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4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98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4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515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550863"/>
            <a:ext cx="3960813" cy="2970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08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62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03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94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7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550863"/>
            <a:ext cx="3960813" cy="2970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08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03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74538-E54F-4AE4-9EFD-AA07A46D8D69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550863"/>
            <a:ext cx="3960813" cy="2970212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550863"/>
            <a:ext cx="3960813" cy="2970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08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78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Platzhalter Kopfzeile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Platzhalter Fußzeilentext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A888-1D66-4364-81C6-0E117F1347A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Platzhalter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39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VBW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281363"/>
            <a:ext cx="6964363" cy="1809750"/>
          </a:xfrm>
        </p:spPr>
        <p:txBody>
          <a:bodyPr rIns="91440"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5229225"/>
            <a:ext cx="5919788" cy="71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14350" y="3429000"/>
            <a:ext cx="0" cy="3429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SVBWTit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455" cy="1008890"/>
          </a:xfrm>
          <a:prstGeom prst="rect">
            <a:avLst/>
          </a:prstGeom>
        </p:spPr>
      </p:pic>
      <p:pic>
        <p:nvPicPr>
          <p:cNvPr id="6" name="SVBWTit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455" cy="1008890"/>
          </a:xfrm>
          <a:prstGeom prst="rect">
            <a:avLst/>
          </a:prstGeom>
        </p:spPr>
      </p:pic>
      <p:pic>
        <p:nvPicPr>
          <p:cNvPr id="7" name="Grafik 0" descr="BWGV+Schriftzug 4c groß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1082"/>
            <a:ext cx="32448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:3 SVBW nur Titelplatzhal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2585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2461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088" y="166688"/>
            <a:ext cx="7419975" cy="8683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81025" y="1422401"/>
            <a:ext cx="8039100" cy="4398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248400" y="62865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SREP-Leitlinie und SREP-Kapitalzuschlag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239000" y="6638925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48E7C74-28BD-47C5-A4CA-0CC71AE5C47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7962900" y="6457951"/>
            <a:ext cx="1181100" cy="1905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BOK - 20.01.2016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484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70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39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0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35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6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81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02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5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VBW Titel, Text und Objetkt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088" y="161363"/>
            <a:ext cx="8120368" cy="868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77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45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84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3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99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82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207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763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676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33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BW Trennblatt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0" y="1753199"/>
            <a:ext cx="7092000" cy="3322800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7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33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75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98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4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00" y="165600"/>
            <a:ext cx="8104056" cy="868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025" y="1422400"/>
            <a:ext cx="3943350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6775" y="1422400"/>
            <a:ext cx="3943350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4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2 Überschriften nebeneinander(Vergle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72400" y="165600"/>
            <a:ext cx="8032048" cy="868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0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VBW nur Titel - kein Platzhalter auf der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878432" y="6598812"/>
            <a:ext cx="1181100" cy="19050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22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nhalte, 2 Überschriften nebeneinander(Vergle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72400" y="165600"/>
            <a:ext cx="8032048" cy="8683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0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:9 SVBW SVBW Tite+Text+Objekt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431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idx="1"/>
          </p:nvPr>
        </p:nvSpPr>
        <p:spPr bwMode="auto">
          <a:xfrm>
            <a:off x="482784" y="1175544"/>
            <a:ext cx="8190000" cy="462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2884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:3 SVBW Titel+Text+Objekt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60666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think-cell Folie" r:id="rId4" imgW="286" imgH="286" progId="TCLayout.ActiveDocument.1">
                  <p:embed/>
                </p:oleObj>
              </mc:Choice>
              <mc:Fallback>
                <p:oleObj name="think-cell Folie" r:id="rId4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611560" y="90000"/>
            <a:ext cx="80280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"/>
          <p:cNvSpPr>
            <a:spLocks noGrp="1" noChangeArrowheads="1"/>
          </p:cNvSpPr>
          <p:nvPr>
            <p:ph idx="1"/>
          </p:nvPr>
        </p:nvSpPr>
        <p:spPr bwMode="auto">
          <a:xfrm>
            <a:off x="612775" y="1178751"/>
            <a:ext cx="8028000" cy="462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9592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468985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Folie" r:id="rId15" imgW="286" imgH="286" progId="TCLayout.ActiveDocument.1">
                  <p:embed/>
                </p:oleObj>
              </mc:Choice>
              <mc:Fallback>
                <p:oleObj name="think-cell Folie" r:id="rId1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88" y="0"/>
            <a:ext cx="9170987" cy="12239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2400" y="165600"/>
            <a:ext cx="741997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Hier klicken, um Master-Titelformat zu bearbeiten.</a:t>
            </a:r>
          </a:p>
        </p:txBody>
      </p:sp>
      <p:sp>
        <p:nvSpPr>
          <p:cNvPr id="1033" name="Rectangle 9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6248400" y="62865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de-DE" smtClean="0"/>
              <a:t>2015-01-15</a:t>
            </a:r>
            <a:endParaRPr lang="de-D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38925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F34677-35FB-4C8F-9C8F-B53D8B10CF43}" type="slidenum">
              <a:rPr lang="de-DE" smtClean="0"/>
              <a:t>‹Nr.›</a:t>
            </a:fld>
            <a:endParaRPr lang="de-DE"/>
          </a:p>
        </p:txBody>
      </p:sp>
      <p:sp>
        <p:nvSpPr>
          <p:cNvPr id="1037" name="Line 13" hidden="1"/>
          <p:cNvSpPr>
            <a:spLocks noChangeShapeType="1"/>
          </p:cNvSpPr>
          <p:nvPr/>
        </p:nvSpPr>
        <p:spPr bwMode="auto">
          <a:xfrm>
            <a:off x="990600" y="381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422400"/>
            <a:ext cx="80391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62900" y="6457950"/>
            <a:ext cx="11811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de-DE"/>
          </a:p>
        </p:txBody>
      </p:sp>
      <p:sp>
        <p:nvSpPr>
          <p:cNvPr id="1049" name="Line 25" hidden="1"/>
          <p:cNvSpPr>
            <a:spLocks noChangeShapeType="1"/>
          </p:cNvSpPr>
          <p:nvPr/>
        </p:nvSpPr>
        <p:spPr bwMode="auto">
          <a:xfrm>
            <a:off x="-31750" y="358775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Line 26" hidden="1"/>
          <p:cNvSpPr>
            <a:spLocks noChangeShapeType="1"/>
          </p:cNvSpPr>
          <p:nvPr/>
        </p:nvSpPr>
        <p:spPr bwMode="auto">
          <a:xfrm>
            <a:off x="-31750" y="912813"/>
            <a:ext cx="91408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1" name="Line 27" hidden="1"/>
          <p:cNvSpPr>
            <a:spLocks noChangeShapeType="1"/>
          </p:cNvSpPr>
          <p:nvPr/>
        </p:nvSpPr>
        <p:spPr bwMode="auto">
          <a:xfrm>
            <a:off x="-31750" y="1219200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2" name="Line 28" hidden="1"/>
          <p:cNvSpPr>
            <a:spLocks noChangeShapeType="1"/>
          </p:cNvSpPr>
          <p:nvPr/>
        </p:nvSpPr>
        <p:spPr bwMode="auto">
          <a:xfrm>
            <a:off x="-31750" y="1511300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3" name="Line 29" hidden="1"/>
          <p:cNvSpPr>
            <a:spLocks noChangeShapeType="1"/>
          </p:cNvSpPr>
          <p:nvPr/>
        </p:nvSpPr>
        <p:spPr bwMode="auto">
          <a:xfrm>
            <a:off x="-31750" y="5792788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" name="Line 30" hidden="1"/>
          <p:cNvSpPr>
            <a:spLocks noChangeShapeType="1"/>
          </p:cNvSpPr>
          <p:nvPr/>
        </p:nvSpPr>
        <p:spPr bwMode="auto">
          <a:xfrm>
            <a:off x="-31750" y="6261100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5" name="Line 31" hidden="1"/>
          <p:cNvSpPr>
            <a:spLocks noChangeShapeType="1"/>
          </p:cNvSpPr>
          <p:nvPr/>
        </p:nvSpPr>
        <p:spPr bwMode="auto">
          <a:xfrm>
            <a:off x="-22225" y="6656388"/>
            <a:ext cx="9153525" cy="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6" name="Line 32" hidden="1"/>
          <p:cNvSpPr>
            <a:spLocks noChangeShapeType="1"/>
          </p:cNvSpPr>
          <p:nvPr/>
        </p:nvSpPr>
        <p:spPr bwMode="auto">
          <a:xfrm flipV="1">
            <a:off x="8640763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" name="Line 33" hidden="1"/>
          <p:cNvSpPr>
            <a:spLocks noChangeShapeType="1"/>
          </p:cNvSpPr>
          <p:nvPr/>
        </p:nvSpPr>
        <p:spPr bwMode="auto">
          <a:xfrm flipV="1">
            <a:off x="576263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8" name="Line 34" hidden="1"/>
          <p:cNvSpPr>
            <a:spLocks noChangeShapeType="1"/>
          </p:cNvSpPr>
          <p:nvPr/>
        </p:nvSpPr>
        <p:spPr bwMode="auto">
          <a:xfrm flipV="1">
            <a:off x="579438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0" name="Line 36" hidden="1"/>
          <p:cNvSpPr>
            <a:spLocks noChangeShapeType="1"/>
          </p:cNvSpPr>
          <p:nvPr/>
        </p:nvSpPr>
        <p:spPr bwMode="auto">
          <a:xfrm flipV="1">
            <a:off x="7416800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1" name="Line 37" hidden="1"/>
          <p:cNvSpPr>
            <a:spLocks noChangeShapeType="1"/>
          </p:cNvSpPr>
          <p:nvPr/>
        </p:nvSpPr>
        <p:spPr bwMode="auto">
          <a:xfrm flipV="1">
            <a:off x="7273925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3" name="Line 39" hidden="1"/>
          <p:cNvSpPr>
            <a:spLocks noChangeShapeType="1"/>
          </p:cNvSpPr>
          <p:nvPr/>
        </p:nvSpPr>
        <p:spPr bwMode="auto">
          <a:xfrm flipV="1">
            <a:off x="1946275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4" name="Line 40" hidden="1"/>
          <p:cNvSpPr>
            <a:spLocks noChangeShapeType="1"/>
          </p:cNvSpPr>
          <p:nvPr/>
        </p:nvSpPr>
        <p:spPr bwMode="auto">
          <a:xfrm flipV="1">
            <a:off x="1803400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6" name="Line 42" hidden="1"/>
          <p:cNvSpPr>
            <a:spLocks noChangeShapeType="1"/>
          </p:cNvSpPr>
          <p:nvPr/>
        </p:nvSpPr>
        <p:spPr bwMode="auto">
          <a:xfrm flipV="1">
            <a:off x="3314701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7" name="Line 43" hidden="1"/>
          <p:cNvSpPr>
            <a:spLocks noChangeShapeType="1"/>
          </p:cNvSpPr>
          <p:nvPr/>
        </p:nvSpPr>
        <p:spPr bwMode="auto">
          <a:xfrm flipV="1">
            <a:off x="3170238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9" name="Line 45" hidden="1"/>
          <p:cNvSpPr>
            <a:spLocks noChangeShapeType="1"/>
          </p:cNvSpPr>
          <p:nvPr/>
        </p:nvSpPr>
        <p:spPr bwMode="auto">
          <a:xfrm flipV="1">
            <a:off x="4681538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0" name="Line 46" hidden="1"/>
          <p:cNvSpPr>
            <a:spLocks noChangeShapeType="1"/>
          </p:cNvSpPr>
          <p:nvPr/>
        </p:nvSpPr>
        <p:spPr bwMode="auto">
          <a:xfrm flipV="1">
            <a:off x="4538663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2" name="Line 48" hidden="1"/>
          <p:cNvSpPr>
            <a:spLocks noChangeShapeType="1"/>
          </p:cNvSpPr>
          <p:nvPr/>
        </p:nvSpPr>
        <p:spPr bwMode="auto">
          <a:xfrm flipV="1">
            <a:off x="6049963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3" name="Line 49" hidden="1"/>
          <p:cNvSpPr>
            <a:spLocks noChangeShapeType="1"/>
          </p:cNvSpPr>
          <p:nvPr/>
        </p:nvSpPr>
        <p:spPr bwMode="auto">
          <a:xfrm flipV="1">
            <a:off x="5905500" y="0"/>
            <a:ext cx="1588" cy="6858000"/>
          </a:xfrm>
          <a:prstGeom prst="line">
            <a:avLst/>
          </a:prstGeom>
          <a:noFill/>
          <a:ln w="12700">
            <a:solidFill>
              <a:srgbClr val="478A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7" name="Line 53" hidden="1"/>
          <p:cNvSpPr>
            <a:spLocks noChangeShapeType="1"/>
          </p:cNvSpPr>
          <p:nvPr/>
        </p:nvSpPr>
        <p:spPr bwMode="auto">
          <a:xfrm>
            <a:off x="579438" y="3579813"/>
            <a:ext cx="9153525" cy="0"/>
          </a:xfrm>
          <a:prstGeom prst="lin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8" name="Line 54" hidden="1"/>
          <p:cNvSpPr>
            <a:spLocks noChangeShapeType="1"/>
          </p:cNvSpPr>
          <p:nvPr/>
        </p:nvSpPr>
        <p:spPr bwMode="auto">
          <a:xfrm>
            <a:off x="579438" y="3724276"/>
            <a:ext cx="9153525" cy="0"/>
          </a:xfrm>
          <a:prstGeom prst="lin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9" name="Rectangle 55" hidden="1"/>
          <p:cNvSpPr>
            <a:spLocks noChangeArrowheads="1"/>
          </p:cNvSpPr>
          <p:nvPr/>
        </p:nvSpPr>
        <p:spPr bwMode="auto">
          <a:xfrm>
            <a:off x="9336088" y="3579813"/>
            <a:ext cx="381000" cy="1524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de-DE" sz="1400"/>
              <a:t>1/2</a:t>
            </a:r>
            <a:endParaRPr lang="de-DE"/>
          </a:p>
        </p:txBody>
      </p:sp>
      <p:sp>
        <p:nvSpPr>
          <p:cNvPr id="1083" name="Line 59" hidden="1"/>
          <p:cNvSpPr>
            <a:spLocks noChangeShapeType="1"/>
          </p:cNvSpPr>
          <p:nvPr/>
        </p:nvSpPr>
        <p:spPr bwMode="auto">
          <a:xfrm>
            <a:off x="6049963" y="2841625"/>
            <a:ext cx="3062288" cy="0"/>
          </a:xfrm>
          <a:prstGeom prst="line">
            <a:avLst/>
          </a:prstGeom>
          <a:noFill/>
          <a:ln w="127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4" name="Line 60" hidden="1"/>
          <p:cNvSpPr>
            <a:spLocks noChangeShapeType="1"/>
          </p:cNvSpPr>
          <p:nvPr/>
        </p:nvSpPr>
        <p:spPr bwMode="auto">
          <a:xfrm>
            <a:off x="6049963" y="2994025"/>
            <a:ext cx="3062288" cy="0"/>
          </a:xfrm>
          <a:prstGeom prst="line">
            <a:avLst/>
          </a:prstGeom>
          <a:noFill/>
          <a:ln w="127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" name="Rectangle 61" hidden="1"/>
          <p:cNvSpPr>
            <a:spLocks noChangeArrowheads="1"/>
          </p:cNvSpPr>
          <p:nvPr/>
        </p:nvSpPr>
        <p:spPr bwMode="auto">
          <a:xfrm>
            <a:off x="9144001" y="2844800"/>
            <a:ext cx="381000" cy="15081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de-DE" sz="1400"/>
              <a:t>1/3</a:t>
            </a:r>
            <a:endParaRPr lang="de-DE"/>
          </a:p>
        </p:txBody>
      </p:sp>
      <p:sp>
        <p:nvSpPr>
          <p:cNvPr id="1088" name="Line 64" hidden="1"/>
          <p:cNvSpPr>
            <a:spLocks noChangeShapeType="1"/>
          </p:cNvSpPr>
          <p:nvPr/>
        </p:nvSpPr>
        <p:spPr bwMode="auto">
          <a:xfrm>
            <a:off x="6049963" y="4325938"/>
            <a:ext cx="3062288" cy="0"/>
          </a:xfrm>
          <a:prstGeom prst="line">
            <a:avLst/>
          </a:prstGeom>
          <a:noFill/>
          <a:ln w="127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9" name="Line 65" hidden="1"/>
          <p:cNvSpPr>
            <a:spLocks noChangeShapeType="1"/>
          </p:cNvSpPr>
          <p:nvPr/>
        </p:nvSpPr>
        <p:spPr bwMode="auto">
          <a:xfrm>
            <a:off x="6049963" y="4468813"/>
            <a:ext cx="3062288" cy="0"/>
          </a:xfrm>
          <a:prstGeom prst="line">
            <a:avLst/>
          </a:prstGeom>
          <a:noFill/>
          <a:ln w="127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90" name="Rectangle 66" hidden="1"/>
          <p:cNvSpPr>
            <a:spLocks noChangeArrowheads="1"/>
          </p:cNvSpPr>
          <p:nvPr/>
        </p:nvSpPr>
        <p:spPr bwMode="auto">
          <a:xfrm>
            <a:off x="9144001" y="4318000"/>
            <a:ext cx="381000" cy="15081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de-DE" sz="1400"/>
              <a:t>1/3</a:t>
            </a:r>
            <a:endParaRPr lang="de-DE"/>
          </a:p>
        </p:txBody>
      </p:sp>
      <p:pic>
        <p:nvPicPr>
          <p:cNvPr id="2" name="SVBWFoli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600"/>
            <a:ext cx="3203455" cy="1045466"/>
          </a:xfrm>
          <a:prstGeom prst="rect">
            <a:avLst/>
          </a:prstGeom>
        </p:spPr>
      </p:pic>
      <p:pic>
        <p:nvPicPr>
          <p:cNvPr id="39" name="SVBWFoli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600"/>
            <a:ext cx="3203455" cy="1045466"/>
          </a:xfrm>
          <a:prstGeom prst="rect">
            <a:avLst/>
          </a:prstGeom>
        </p:spPr>
      </p:pic>
      <p:pic>
        <p:nvPicPr>
          <p:cNvPr id="42" name="Grafik 0" descr="BWGV+Schriftzug 4c groß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22" y="6174794"/>
            <a:ext cx="32448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89" r:id="rId7"/>
    <p:sldLayoutId id="2147483898" r:id="rId8"/>
    <p:sldLayoutId id="2147483899" r:id="rId9"/>
    <p:sldLayoutId id="2147483901" r:id="rId10"/>
    <p:sldLayoutId id="214748390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Sparkasse Rg" pitchFamily="34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5600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Font typeface="Sparkasse Symbol" pitchFamily="2" charset="2"/>
        <a:buChar char="B"/>
        <a:defRPr sz="2000">
          <a:solidFill>
            <a:schemeClr val="tx1"/>
          </a:solidFill>
          <a:latin typeface="+mn-lt"/>
        </a:defRPr>
      </a:lvl2pPr>
      <a:lvl3pPr marL="538163" indent="-179388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3pPr>
      <a:lvl4pPr marL="717550" indent="-177800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4pPr>
      <a:lvl5pPr marL="901700" indent="-182563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5pPr>
      <a:lvl6pPr marL="1358900" indent="-182563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6pPr>
      <a:lvl7pPr marL="1816100" indent="-182563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7pPr>
      <a:lvl8pPr marL="2273300" indent="-182563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8pPr>
      <a:lvl9pPr marL="2730500" indent="-182563" algn="l" rtl="0" eaLnBrk="1" fontAlgn="base" hangingPunct="1">
        <a:lnSpc>
          <a:spcPct val="95000"/>
        </a:lnSpc>
        <a:spcBef>
          <a:spcPct val="0"/>
        </a:spcBef>
        <a:spcAft>
          <a:spcPct val="20000"/>
        </a:spcAft>
        <a:buFont typeface="Sparkasse Rg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093F-92CF-41C1-A889-6C8C247615C7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4406-8D6D-410C-AAEF-3C843C788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3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2817-9961-44E5-B8CF-0DBC620F321C}" type="datetimeFigureOut">
              <a:rPr lang="de-DE" smtClean="0"/>
              <a:t>19.06.2017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A8ED-95B7-46EF-826E-B1BC01A0A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9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5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8.xml"/><Relationship Id="rId7" Type="http://schemas.openxmlformats.org/officeDocument/2006/relationships/image" Target="../media/image5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chart" Target="../charts/chart4.xml"/><Relationship Id="rId5" Type="http://schemas.openxmlformats.org/officeDocument/2006/relationships/notesSlide" Target="../notesSlides/notesSlide3.xml"/><Relationship Id="rId10" Type="http://schemas.openxmlformats.org/officeDocument/2006/relationships/chart" Target="../charts/chart3.xml"/><Relationship Id="rId4" Type="http://schemas.openxmlformats.org/officeDocument/2006/relationships/slideLayout" Target="../slideLayouts/slideLayout10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500" y="3281363"/>
            <a:ext cx="7960940" cy="180975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Positionen BWGV und SVBW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4674" y="5229225"/>
            <a:ext cx="7597725" cy="719138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Berlin, 19. Juni 2017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13784"/>
            <a:ext cx="8461232" cy="864000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Keine Vergemeinschaftung der Einlagensicherung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Europa 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1521" y="1562593"/>
            <a:ext cx="215644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quo: </a:t>
            </a: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EU-Einlagensicherungs-richtlinie mit gleichen Regeln für aller nationale Systeme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506216" y="1575795"/>
            <a:ext cx="218288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Zukunft?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Vorschlag EU-Kommission einer Vergemeinschaftung der Europäischen Einlagensicherung (EDIS)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74702" y="2925106"/>
            <a:ext cx="2095103" cy="221717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34804" y="3098110"/>
            <a:ext cx="584474" cy="68012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78773" y="3241856"/>
            <a:ext cx="741695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Öster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1296015" y="4320089"/>
            <a:ext cx="584474" cy="68012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1030796" y="3693630"/>
            <a:ext cx="584474" cy="68012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539552" y="4310037"/>
            <a:ext cx="584474" cy="68012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506216" y="2987496"/>
            <a:ext cx="2089792" cy="2217173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45930" y="4411121"/>
            <a:ext cx="741695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Frank-reich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80861" y="3871003"/>
            <a:ext cx="714653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Deutsch-land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209305" y="4555167"/>
            <a:ext cx="741695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Italien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1521" y="3914079"/>
            <a:ext cx="741695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Spanien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323528" y="3666747"/>
            <a:ext cx="584474" cy="680127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64" tIns="46782" rIns="89964" bIns="46782" anchor="ctr"/>
          <a:lstStyle/>
          <a:p>
            <a:endParaRPr lang="de-DE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555153" y="4048651"/>
            <a:ext cx="714653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/>
              <a:t>…</a:t>
            </a:r>
            <a:endParaRPr lang="de-DE" sz="1000" dirty="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980289" y="3258940"/>
            <a:ext cx="741695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Öster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935722" y="4473584"/>
            <a:ext cx="741695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Frank-reich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282376" y="3888088"/>
            <a:ext cx="714653" cy="3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Deutsch-land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501375" y="4572253"/>
            <a:ext cx="741695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Italien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825971" y="3706085"/>
            <a:ext cx="741695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Spanien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790745" y="4111115"/>
            <a:ext cx="714653" cy="2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64" tIns="46782" rIns="89964" bIns="46782">
            <a:spAutoFit/>
          </a:bodyPr>
          <a:lstStyle/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de-DE" sz="1000" dirty="0" smtClean="0"/>
              <a:t>…</a:t>
            </a:r>
            <a:endParaRPr lang="de-DE" sz="1000" dirty="0"/>
          </a:p>
        </p:txBody>
      </p:sp>
      <p:sp>
        <p:nvSpPr>
          <p:cNvPr id="35" name="Pfeil nach unten 34"/>
          <p:cNvSpPr/>
          <p:nvPr/>
        </p:nvSpPr>
        <p:spPr bwMode="auto">
          <a:xfrm rot="16200000">
            <a:off x="2268888" y="3764816"/>
            <a:ext cx="291659" cy="830860"/>
          </a:xfrm>
          <a:prstGeom prst="downArrow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4738750" y="1562593"/>
            <a:ext cx="4225738" cy="102886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 anchor="ctr"/>
          <a:lstStyle/>
          <a:p>
            <a:pPr marL="0" lvl="1">
              <a:defRPr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Viele Gründe sprechen gegen eine Vergemeinschaftung der Einlagensicherung</a:t>
            </a:r>
            <a:endParaRPr lang="de-D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34677-35FB-4C8F-9C8F-B53D8B10CF43}" type="slidenum">
              <a:rPr lang="de-DE" smtClean="0"/>
              <a:t>10</a:t>
            </a:fld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4738750" y="2672183"/>
            <a:ext cx="4215438" cy="32778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Schafft hohe Unsicherheit für Sparer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gefährdet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langfristige Kreditfinanzierung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des Mittelstands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Bewährte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Institutssicherung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von Sparkassen und Volksbanken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Raiffeisenbanken wird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gefährdet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Gravierende Fehlanreize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moral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Risiken in Europa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sehr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 verteilt </a:t>
            </a:r>
            <a:r>
              <a:rPr lang="de-DE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(Beispiel italienische Banken)</a:t>
            </a:r>
          </a:p>
          <a:p>
            <a:pPr marL="285750" lvl="1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Haftung ohne Kontrolle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Einwirkungsmöglichkeiten</a:t>
            </a:r>
            <a:endParaRPr lang="de-D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Staaten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verfügen über </a:t>
            </a: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weitreichende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Eingriffs-rechte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in die Vertragsverhältnisse zwischen Kreditinstituten und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Endkunden </a:t>
            </a:r>
            <a:r>
              <a:rPr lang="de-D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 Lasten der Haftungsgemeinschaft </a:t>
            </a:r>
            <a:r>
              <a:rPr lang="de-DE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(z.B. über Insolvenzrecht)</a:t>
            </a:r>
            <a:endParaRPr lang="de-DE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ildergebnis für stoppschild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99" y="3122384"/>
            <a:ext cx="874971" cy="9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3918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think-cell Folie" r:id="rId6" imgW="286" imgH="286" progId="TCLayout.ActiveDocument.1">
                  <p:embed/>
                </p:oleObj>
              </mc:Choice>
              <mc:Fallback>
                <p:oleObj name="think-cell Folie" r:id="rId6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parkasse Rg"/>
              <a:sym typeface="Sparkasse Rg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7786696" y="6597352"/>
            <a:ext cx="1330708" cy="144000"/>
          </a:xfrm>
        </p:spPr>
        <p:txBody>
          <a:bodyPr/>
          <a:lstStyle/>
          <a:p>
            <a:fld id="{C1F34677-35FB-4C8F-9C8F-B53D8B10CF43}" type="slidenum">
              <a:rPr lang="de-DE" smtClean="0"/>
              <a:t>11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11561" y="1186690"/>
            <a:ext cx="168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Zielvolumen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748423" y="1525244"/>
            <a:ext cx="1414636" cy="26424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 smtClean="0">
              <a:solidFill>
                <a:schemeClr val="tx1"/>
              </a:solidFill>
              <a:latin typeface="Sparkasse Rg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Sparkasse Rg" pitchFamily="34" charset="0"/>
              </a:rPr>
              <a:t>0,8 %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smtClean="0">
                <a:solidFill>
                  <a:schemeClr val="bg1"/>
                </a:solidFill>
                <a:latin typeface="Sparkasse Rg" pitchFamily="34" charset="0"/>
              </a:rPr>
              <a:t>der </a:t>
            </a:r>
            <a:r>
              <a:rPr lang="de-DE" sz="1400" b="1" dirty="0" err="1" smtClean="0">
                <a:solidFill>
                  <a:schemeClr val="bg1"/>
                </a:solidFill>
                <a:latin typeface="Sparkasse Rg" pitchFamily="34" charset="0"/>
              </a:rPr>
              <a:t>ge</a:t>
            </a:r>
            <a:r>
              <a:rPr lang="de-DE" sz="1400" b="1" dirty="0" smtClean="0">
                <a:solidFill>
                  <a:schemeClr val="bg1"/>
                </a:solidFill>
                <a:latin typeface="Sparkasse Rg" pitchFamily="34" charset="0"/>
              </a:rPr>
              <a:t>-deckten Einlagen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parkasse Rg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966802" y="2818202"/>
            <a:ext cx="1348258" cy="134949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parkasse Rg" pitchFamily="34" charset="0"/>
              </a:rPr>
              <a:t>0,4 %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910829" y="2305587"/>
            <a:ext cx="170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verbleibt im nat. Sicherungstopf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feil nach unten 4"/>
          <p:cNvSpPr/>
          <p:nvPr/>
        </p:nvSpPr>
        <p:spPr bwMode="auto">
          <a:xfrm>
            <a:off x="3504116" y="1921615"/>
            <a:ext cx="541538" cy="42726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>
            <a:off x="5504479" y="1855423"/>
            <a:ext cx="541538" cy="42726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160211" y="2365767"/>
            <a:ext cx="1704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„Brüssel“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300265" y="2811852"/>
            <a:ext cx="1424735" cy="7083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Sparkasse Rg" pitchFamily="34" charset="0"/>
              </a:rPr>
              <a:t>0,2 %</a:t>
            </a:r>
            <a:r>
              <a:rPr lang="de-DE" sz="1200" b="1" dirty="0">
                <a:solidFill>
                  <a:schemeClr val="bg1"/>
                </a:solidFill>
                <a:latin typeface="Sparkasse Rg" pitchFamily="34" charset="0"/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  <a:latin typeface="Sparkasse Rg" pitchFamily="34" charset="0"/>
              </a:rPr>
              <a:t/>
            </a:r>
            <a:br>
              <a:rPr lang="de-DE" sz="1200" b="1" dirty="0" smtClean="0">
                <a:solidFill>
                  <a:schemeClr val="bg1"/>
                </a:solidFill>
                <a:latin typeface="Sparkasse Rg" pitchFamily="34" charset="0"/>
              </a:rPr>
            </a:br>
            <a:r>
              <a:rPr lang="de-DE" sz="1000" dirty="0" smtClean="0">
                <a:solidFill>
                  <a:schemeClr val="bg1"/>
                </a:solidFill>
                <a:latin typeface="Sparkasse Rg" pitchFamily="34" charset="0"/>
              </a:rPr>
              <a:t>Teilfonds </a:t>
            </a:r>
            <a:r>
              <a:rPr lang="de-DE" sz="1000" dirty="0">
                <a:solidFill>
                  <a:schemeClr val="bg1"/>
                </a:solidFill>
                <a:latin typeface="Sparkasse Rg" pitchFamily="34" charset="0"/>
              </a:rPr>
              <a:t>in der Hand des </a:t>
            </a:r>
            <a:r>
              <a:rPr lang="de-DE" sz="1000" dirty="0" smtClean="0">
                <a:solidFill>
                  <a:schemeClr val="bg1"/>
                </a:solidFill>
                <a:latin typeface="Sparkasse Rg" pitchFamily="34" charset="0"/>
              </a:rPr>
              <a:t>nationalen Sicherungsfonds</a:t>
            </a:r>
            <a:endParaRPr lang="de-DE" sz="1000" dirty="0">
              <a:solidFill>
                <a:schemeClr val="bg1"/>
              </a:solidFill>
              <a:latin typeface="Sparkasse Rg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300265" y="3508623"/>
            <a:ext cx="1424735" cy="659074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Sparkasse Rg" pitchFamily="34" charset="0"/>
              </a:rPr>
              <a:t>0,2 %</a:t>
            </a:r>
            <a:r>
              <a:rPr lang="de-DE" sz="1200" b="1" dirty="0">
                <a:solidFill>
                  <a:schemeClr val="bg1"/>
                </a:solidFill>
                <a:latin typeface="Sparkasse Rg" pitchFamily="34" charset="0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Sparkasse Rg" pitchFamily="34" charset="0"/>
              </a:rPr>
              <a:t>vergemeinschafteter</a:t>
            </a:r>
            <a:r>
              <a:rPr lang="de-DE" sz="1000" b="1" dirty="0" smtClean="0">
                <a:solidFill>
                  <a:schemeClr val="bg1"/>
                </a:solidFill>
                <a:latin typeface="Sparkasse Rg" pitchFamily="34" charset="0"/>
              </a:rPr>
              <a:t> </a:t>
            </a:r>
            <a:r>
              <a:rPr lang="de-DE" sz="1000" dirty="0" smtClean="0">
                <a:solidFill>
                  <a:schemeClr val="bg1"/>
                </a:solidFill>
                <a:latin typeface="Sparkasse Rg" pitchFamily="34" charset="0"/>
              </a:rPr>
              <a:t> </a:t>
            </a:r>
            <a:r>
              <a:rPr lang="de-DE" sz="1000" dirty="0">
                <a:solidFill>
                  <a:schemeClr val="bg1"/>
                </a:solidFill>
                <a:latin typeface="Sparkasse Rg" pitchFamily="34" charset="0"/>
              </a:rPr>
              <a:t>Teilfonds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667451" y="1303930"/>
            <a:ext cx="0" cy="3712386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Geschweifte Klammer rechts 12"/>
          <p:cNvSpPr/>
          <p:nvPr/>
        </p:nvSpPr>
        <p:spPr bwMode="auto">
          <a:xfrm rot="16200000">
            <a:off x="4501900" y="278197"/>
            <a:ext cx="474491" cy="2924891"/>
          </a:xfrm>
          <a:prstGeom prst="righ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2235350" y="1303930"/>
            <a:ext cx="1832595" cy="18436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067944" y="1186690"/>
            <a:ext cx="240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frühestens ab 2024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2"/>
          <p:cNvSpPr>
            <a:spLocks noGrp="1"/>
          </p:cNvSpPr>
          <p:nvPr>
            <p:ph type="title"/>
          </p:nvPr>
        </p:nvSpPr>
        <p:spPr>
          <a:xfrm>
            <a:off x="314336" y="260648"/>
            <a:ext cx="8849618" cy="792000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Vergemeinschaftung der Einlagensicherung in </a:t>
            </a:r>
            <a:r>
              <a:rPr lang="de-DE" alt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98194" y="5085184"/>
            <a:ext cx="8568952" cy="8694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 EU-Parlaments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Anfang Nov. 2016 geht zwar in die richtige Richtung mit Erhalt nationaler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Sicherungssysteme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Kern bleibt es aber bei der fehlerhaften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Vergemeinschaftung, die wir ablehnen.</a:t>
            </a:r>
          </a:p>
        </p:txBody>
      </p:sp>
      <p:sp>
        <p:nvSpPr>
          <p:cNvPr id="25" name="Rechteck 24"/>
          <p:cNvSpPr/>
          <p:nvPr/>
        </p:nvSpPr>
        <p:spPr>
          <a:xfrm>
            <a:off x="2907732" y="4369984"/>
            <a:ext cx="381726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Bericht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EU-Parlament sieht Zweiteilung vor</a:t>
            </a:r>
          </a:p>
        </p:txBody>
      </p:sp>
      <p:sp>
        <p:nvSpPr>
          <p:cNvPr id="27" name="Rechteck 26"/>
          <p:cNvSpPr/>
          <p:nvPr/>
        </p:nvSpPr>
        <p:spPr>
          <a:xfrm>
            <a:off x="161295" y="4369985"/>
            <a:ext cx="25888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Vorschlag EU-Kommission sieht vollständige Vergemeinschaftung der nationalen Sicherungstöpfe vor</a:t>
            </a:r>
          </a:p>
        </p:txBody>
      </p:sp>
    </p:spTree>
    <p:extLst>
      <p:ext uri="{BB962C8B-B14F-4D97-AF65-F5344CB8AC3E}">
        <p14:creationId xmlns:p14="http://schemas.microsoft.com/office/powerpoint/2010/main" val="3701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969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think-cell Folie" r:id="rId6" imgW="500" imgH="417" progId="TCLayout.ActiveDocument.1">
                  <p:embed/>
                </p:oleObj>
              </mc:Choice>
              <mc:Fallback>
                <p:oleObj name="think-cell Folie" r:id="rId6" imgW="500" imgH="41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58750" cy="1587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sym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555" y="332656"/>
            <a:ext cx="8411389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 Verbraucherschutz darf  Verbraucher und Anbieter</a:t>
            </a:r>
            <a:b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icht überfordern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1520" y="2996952"/>
            <a:ext cx="8712968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Beispiel Anlageberatung: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nutzt die weit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überwiegende Mehrheit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 Anleger die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Provisionsberatung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Gerade in Zeiten von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Niedrigzinsen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ist der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Beratungsbedarf besonders hoch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 von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großer gesamtwirtschaftlicher Bedeutung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mit Blick auf die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Altersversorgung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Menschen.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flächendeckende Anlageberatung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Sparkassen und Volksbanken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ist eine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Grundversorgung für alle Bevölkerungskreise,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kostenintensiv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ist und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zum Teil mit Provisionen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der Vertriebspartner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gedeckt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wird.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Honorarberatung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ist dagegen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unsozialer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da sie nur für vermögende Anleger in Betracht kommt (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 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50 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Tsd. € Anlagevermögen 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lohnend)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 aus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andere Ländern, die wie z. 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Großbritannien) nur die Honorarberatung kennen, zeigen, </a:t>
            </a:r>
            <a:b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dass die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Kosten der Honorarberatung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viele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Anleger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von der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Beratung abhalten.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Erhalt der provisionsbasierten Beratung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neben der Honorarberatung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Zweiklassengesellschaft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 der Beratung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vom Einkommen,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Vermögen oder Wohnort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abhängt.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412776"/>
            <a:ext cx="8712968" cy="14234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neue Regelungen zum Verbraucherschutz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 in den letzten Jahren auf nationaler und europäischer Ebene </a:t>
            </a: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eingeführt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 Beratungsprotokoll, Produktinformationsblatt, 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Beraterregistrierung</a:t>
            </a: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Vorgaben 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Kontenwechsel)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Wenn Verbraucherschutz aber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 hohe Anforderungen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Bürokratie, Kosten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stellt,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überfordert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Kreditinstitute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erreicht das Gegenteil: Kundenfreundliche Angebote unterbleiben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Verbraucher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zu den wenig bis gar nicht regulierten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Schattenbanken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getrieben.</a:t>
            </a:r>
          </a:p>
        </p:txBody>
      </p:sp>
    </p:spTree>
    <p:extLst>
      <p:ext uri="{BB962C8B-B14F-4D97-AF65-F5344CB8AC3E}">
        <p14:creationId xmlns:p14="http://schemas.microsoft.com/office/powerpoint/2010/main" val="3456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183" y="188640"/>
            <a:ext cx="7419975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Vermögensbildung stärken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528" y="1412776"/>
            <a:ext cx="6420326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Niedrigzinsphase schadet der Sparkultur </a:t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(Studie der Union Investment von Mai 2016)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Desinteresse und geringes Wissen der Bevölkerung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verstetigt sich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Regulatorische Hürden erhöhen den Aufwand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für den Sparer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54" y="1412776"/>
            <a:ext cx="2004609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1833"/>
            <a:ext cx="2378028" cy="224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915816" y="3758404"/>
            <a:ext cx="604867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Untere Einkommensgruppen leiden besonders</a:t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unter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der niedrigen Verzinsung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>
                <a:latin typeface="Arial" pitchFamily="34" charset="0"/>
                <a:cs typeface="Arial" pitchFamily="34" charset="0"/>
              </a:rPr>
              <a:t>Studie des BVR von Juni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2016)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Nötige </a:t>
            </a:r>
            <a:r>
              <a:rPr lang="de-DE" dirty="0">
                <a:latin typeface="Arial" pitchFamily="34" charset="0"/>
                <a:cs typeface="Arial" pitchFamily="34" charset="0"/>
              </a:rPr>
              <a:t>Sparfähigkeit ist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nicht </a:t>
            </a:r>
            <a:r>
              <a:rPr lang="de-DE" dirty="0">
                <a:latin typeface="Arial" pitchFamily="34" charset="0"/>
                <a:cs typeface="Arial" pitchFamily="34" charset="0"/>
              </a:rPr>
              <a:t>gleichmäßig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ausgeprägt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Nicht </a:t>
            </a:r>
            <a:r>
              <a:rPr lang="de-DE" dirty="0">
                <a:latin typeface="Arial" pitchFamily="34" charset="0"/>
                <a:cs typeface="Arial" pitchFamily="34" charset="0"/>
              </a:rPr>
              <a:t>alle Bürger können auf wertpapierbasierte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Anlagestrategien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ausweichen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20" y="188640"/>
            <a:ext cx="8662768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Nachbesserung Wohnimmobilienkreditrichtlinie (WIKR) abschließen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528" y="1380188"/>
            <a:ext cx="8467641" cy="31470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Nachbesserung der WIKR-Umsetzung </a:t>
            </a:r>
            <a:r>
              <a:rPr lang="de-DE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erreicht …</a:t>
            </a:r>
            <a:endParaRPr lang="de-DE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Triebfeder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insb. Bundesratsinitiative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des Landes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Nachbesserung mit dem Finanzaufsichtsrechtergänzungsgesetz beschlossen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(nationale Nutzung Spielräume der EU-Richtlinie):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Bau- und Renovierungsdarlehen werden von Vorgabe, dass sich die Kreditwürdigkeitsprüfung nicht hauptsächlich auf den Wert der Wohnimmobilie stützen darf, ausgenommen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das faktische Verbot sog. „Immobilienverzehrkredite“ wird aufgehoben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Weitere Nachbesserung mit dem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UmsG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zur Zweiten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Zahlungsdiensterichtlinie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(Beschluss BT am 1.6.2017):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Anschlussfinanzierungen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teilweise befreit</a:t>
            </a:r>
          </a:p>
        </p:txBody>
      </p:sp>
      <p:sp>
        <p:nvSpPr>
          <p:cNvPr id="4" name="Rechteck 3"/>
          <p:cNvSpPr/>
          <p:nvPr/>
        </p:nvSpPr>
        <p:spPr>
          <a:xfrm>
            <a:off x="308876" y="4711017"/>
            <a:ext cx="8496944" cy="143116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… aber noch keine Entwarnu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die Verordnung, mit der Leitlinien zur Kreditwürdigkeitsprüfung festgelegt werden sollen, liegt noch kein offizieller Entwurf vor 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hier sind Klarstellungen u.a. für den Fall sog. „Altersfinanzierungen“ vorgesehen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Detailarbeit steht insoweit also noch bevor</a:t>
            </a:r>
          </a:p>
        </p:txBody>
      </p:sp>
    </p:spTree>
    <p:extLst>
      <p:ext uri="{BB962C8B-B14F-4D97-AF65-F5344CB8AC3E}">
        <p14:creationId xmlns:p14="http://schemas.microsoft.com/office/powerpoint/2010/main" val="3782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34677-35FB-4C8F-9C8F-B53D8B10CF43}" type="slidenum">
              <a:rPr lang="de-DE" smtClean="0"/>
              <a:t>15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528" y="1798365"/>
            <a:ext cx="4104455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Sparkassenverband </a:t>
            </a:r>
            <a:b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Michael Oswald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Leiter Stabstelle Präsident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Fon: </a:t>
            </a:r>
            <a:r>
              <a:rPr lang="en-US" sz="1600" dirty="0"/>
              <a:t>+49 711 </a:t>
            </a:r>
            <a:r>
              <a:rPr lang="en-US" sz="1600" dirty="0" smtClean="0"/>
              <a:t>127-77877</a:t>
            </a:r>
          </a:p>
          <a:p>
            <a:pPr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en-US" sz="1600" dirty="0"/>
              <a:t>michael.oswald@sv-bw.de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6014" y="1798365"/>
            <a:ext cx="4075153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Baden-Württembergischer Genossenschaftsverband e.V.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Anja Roth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Bereichsleiterin Interessenvertretung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Fon: +49 711 222 13-2725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Mail: anja.roth@bwgv-info.de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19975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Positionen BWGV und SVBW</a:t>
            </a:r>
            <a:endParaRPr lang="de-D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34677-35FB-4C8F-9C8F-B53D8B10CF43}" type="slidenum">
              <a:rPr lang="de-DE" smtClean="0"/>
              <a:t>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23528" y="1484784"/>
            <a:ext cx="8568952" cy="44627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Sparkassen und Volksbanken seit Ausbruch der Krise überproportional stark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gewachsen, weil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Kunden regional verankerten Kreditinstituten besonders vertrauen</a:t>
            </a:r>
            <a:endParaRPr lang="de-DE" sz="16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Gute betriebswirtschaftliche Ergebnisse bislang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Grundlage von Sparkassen und Volksbanken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Stärkung des Eigenkapitals aus eigener Kraft zur Sicherung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ihres Geschäftsmodells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Bewährtes 3-Säulen-System der deutschen Kreditwirtschaft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muss 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geschützt werden 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Kapitalmarktfinanzierung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ist keine Alternative für den Mittelstand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sicheren Kreditfinanzierung durch Sparkassen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Volksbanken</a:t>
            </a:r>
            <a:endParaRPr lang="de-DE" sz="1600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Überregulierung gefährdet regionale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Banken und Sparkassen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Bessere Regulierung durch eine Small und Simple Banking Box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Keine Vergemeinschaftung der Einlagensicherung in Europa 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Guter Verbraucherschutz darf  Verbraucher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Anbieter nicht überfordern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Vermögensbildung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stärken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Nachbesserung Wohnimmobilienkreditrichtlinie abschließen 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1840" y="6398679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9199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think-cell Folie" r:id="rId6" imgW="500" imgH="417" progId="TCLayout.ActiveDocument.1">
                  <p:embed/>
                </p:oleObj>
              </mc:Choice>
              <mc:Fallback>
                <p:oleObj name="think-cell Folie" r:id="rId6" imgW="500" imgH="41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58750" cy="1587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sym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608" y="332656"/>
            <a:ext cx="8701941" cy="868362"/>
          </a:xfrm>
        </p:spPr>
        <p:txBody>
          <a:bodyPr/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Sparkassen und Volksbanken seit Ausbruch der Krise überproportional stark gewachsen, weil Kunden regional verankerten Kreditinstituten besonders vertrauen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3</a:t>
            </a:fld>
            <a:endParaRPr lang="de-DE"/>
          </a:p>
        </p:txBody>
      </p:sp>
      <p:sp>
        <p:nvSpPr>
          <p:cNvPr id="140" name="Textfeld 139"/>
          <p:cNvSpPr txBox="1"/>
          <p:nvPr/>
        </p:nvSpPr>
        <p:spPr>
          <a:xfrm>
            <a:off x="105602" y="5951759"/>
            <a:ext cx="374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 Kredite an inländische Unternehmen und Selbständige</a:t>
            </a:r>
          </a:p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**Einlagen von inländischen Unternehmen, Selbständigen, Privatpersonen und öffentlichen Haushalten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26270236"/>
              </p:ext>
            </p:extLst>
          </p:nvPr>
        </p:nvGraphicFramePr>
        <p:xfrm>
          <a:off x="123405" y="1633283"/>
          <a:ext cx="4232570" cy="207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383357655"/>
              </p:ext>
            </p:extLst>
          </p:nvPr>
        </p:nvGraphicFramePr>
        <p:xfrm>
          <a:off x="4676978" y="1637748"/>
          <a:ext cx="4188436" cy="207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Rechteck 8"/>
          <p:cNvSpPr/>
          <p:nvPr/>
        </p:nvSpPr>
        <p:spPr>
          <a:xfrm>
            <a:off x="7081805" y="5951759"/>
            <a:ext cx="18469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Quellen: Bundesbank, eigene Daten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714945850"/>
              </p:ext>
            </p:extLst>
          </p:nvPr>
        </p:nvGraphicFramePr>
        <p:xfrm>
          <a:off x="214564" y="4072945"/>
          <a:ext cx="4032448" cy="195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5" name="Textfeld 54"/>
          <p:cNvSpPr txBox="1"/>
          <p:nvPr/>
        </p:nvSpPr>
        <p:spPr>
          <a:xfrm>
            <a:off x="123404" y="1289194"/>
            <a:ext cx="4232571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Wachstum Unternehmenskredite 2008 - 2016 </a:t>
            </a:r>
            <a:endParaRPr lang="de-DE" sz="15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4658579" y="1289194"/>
            <a:ext cx="4232571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Wachstum Kundeneinlagen 2008 -2016 </a:t>
            </a:r>
            <a:endParaRPr lang="de-DE" sz="1500" b="1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121698" y="1637748"/>
            <a:ext cx="4232571" cy="193526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57" name="Rechteck 56"/>
          <p:cNvSpPr/>
          <p:nvPr/>
        </p:nvSpPr>
        <p:spPr bwMode="auto">
          <a:xfrm>
            <a:off x="105602" y="4033645"/>
            <a:ext cx="4232571" cy="1952722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latin typeface="Sparkasse Rg" pitchFamily="34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4676978" y="1612359"/>
            <a:ext cx="4232571" cy="1960657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4676978" y="4033645"/>
            <a:ext cx="4232571" cy="195024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graphicFrame>
        <p:nvGraphicFramePr>
          <p:cNvPr id="60" name="Diagramm 59"/>
          <p:cNvGraphicFramePr/>
          <p:nvPr>
            <p:extLst>
              <p:ext uri="{D42A27DB-BD31-4B8C-83A1-F6EECF244321}">
                <p14:modId xmlns:p14="http://schemas.microsoft.com/office/powerpoint/2010/main" val="2440511903"/>
              </p:ext>
            </p:extLst>
          </p:nvPr>
        </p:nvGraphicFramePr>
        <p:xfrm>
          <a:off x="4752408" y="4067302"/>
          <a:ext cx="4032448" cy="195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3822901" y="170632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676977" y="3673393"/>
            <a:ext cx="4232571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Bestand Kundeneinlagen 2008 zu 2016 </a:t>
            </a:r>
            <a:endParaRPr lang="de-DE" sz="1500" b="1" dirty="0"/>
          </a:p>
        </p:txBody>
      </p:sp>
      <p:sp>
        <p:nvSpPr>
          <p:cNvPr id="63" name="Textfeld 62"/>
          <p:cNvSpPr txBox="1"/>
          <p:nvPr/>
        </p:nvSpPr>
        <p:spPr>
          <a:xfrm>
            <a:off x="123404" y="3673392"/>
            <a:ext cx="4232571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/>
              <a:t>Bestand Unternehmenskredite 2008 zu 2016 </a:t>
            </a:r>
            <a:endParaRPr lang="de-DE" sz="15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8361358" y="170632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716016" y="4019745"/>
            <a:ext cx="1269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Mrd. Euro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107504" y="4033645"/>
            <a:ext cx="1269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Mrd. Euro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41672" cy="792000"/>
          </a:xfrm>
        </p:spPr>
        <p:txBody>
          <a:bodyPr/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 betriebswirtschaftliche Ergebnisse bislang Grundlage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Stärkung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Eigenkapitals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Sparkassen und Volksbanken aus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eigener Kraft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 des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Geschäftsmodells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75649" y="1665587"/>
            <a:ext cx="4120766" cy="1979437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384558" y="3796481"/>
            <a:ext cx="4120766" cy="2350261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2508"/>
              </p:ext>
            </p:extLst>
          </p:nvPr>
        </p:nvGraphicFramePr>
        <p:xfrm>
          <a:off x="331420" y="3765773"/>
          <a:ext cx="4176464" cy="237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970976254"/>
              </p:ext>
            </p:extLst>
          </p:nvPr>
        </p:nvGraphicFramePr>
        <p:xfrm>
          <a:off x="396755" y="1425754"/>
          <a:ext cx="4136419" cy="222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Textfeld 64"/>
          <p:cNvSpPr txBox="1"/>
          <p:nvPr/>
        </p:nvSpPr>
        <p:spPr>
          <a:xfrm>
            <a:off x="397605" y="379648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Mio. €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03648" y="3141548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% der Durchschnittsbilanzsumme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62108" y="1288937"/>
            <a:ext cx="4134308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Sparkassen in Baden-Württemberg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791762" y="1288937"/>
            <a:ext cx="4083637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Volksbanken in Baden-Württemberg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4779228" y="1665587"/>
            <a:ext cx="4096171" cy="1979437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4791762" y="3795295"/>
            <a:ext cx="4120766" cy="2350261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712285357"/>
              </p:ext>
            </p:extLst>
          </p:nvPr>
        </p:nvGraphicFramePr>
        <p:xfrm>
          <a:off x="4746487" y="1658785"/>
          <a:ext cx="4103480" cy="209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5884312" y="3068960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 % der Durchschnittsbilanzsumme</a:t>
            </a:r>
          </a:p>
        </p:txBody>
      </p:sp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838595"/>
              </p:ext>
            </p:extLst>
          </p:nvPr>
        </p:nvGraphicFramePr>
        <p:xfrm>
          <a:off x="4779466" y="3785133"/>
          <a:ext cx="3993830" cy="227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101552" y="5996027"/>
            <a:ext cx="45365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 smtClean="0"/>
              <a:t>* Das Ergänzungskapital 2016 ist ein vorläufiger Schätzwert.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12869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731093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Folie" r:id="rId6" imgW="0" imgH="0" progId="TCLayout.ActiveDocument.1">
                  <p:embed/>
                </p:oleObj>
              </mc:Choice>
              <mc:Fallback>
                <p:oleObj name="think-cell Folie" r:id="rId6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158750" cy="15875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e-DE" altLang="de-DE" sz="140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08111" y="290188"/>
            <a:ext cx="8626475" cy="868363"/>
          </a:xfrm>
        </p:spPr>
        <p:txBody>
          <a:bodyPr/>
          <a:lstStyle/>
          <a:p>
            <a:r>
              <a:rPr lang="de-DE" alt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Bewährtes 3-Säulen-System der deutschen Kreditwirtschaft </a:t>
            </a:r>
            <a:br>
              <a:rPr lang="de-DE" alt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geschützt werden </a:t>
            </a:r>
            <a:endParaRPr lang="de-DE" altLang="de-DE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448E7C74-28BD-47C5-A4CA-0CC71AE5C474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14" name="Rechteck 13"/>
          <p:cNvSpPr/>
          <p:nvPr/>
        </p:nvSpPr>
        <p:spPr bwMode="auto">
          <a:xfrm>
            <a:off x="4692270" y="1340768"/>
            <a:ext cx="4272218" cy="23425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764278" y="1557435"/>
            <a:ext cx="887842" cy="519840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788024" y="2349233"/>
            <a:ext cx="864096" cy="519840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99075" y="1401857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9 von 10 Unternehmen in Baden-Württemberg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haben ihre Hauptbankverbindung bei einer Sparkasse oder Volksbank.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99075" y="228598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Sparkassen und Volksbanken vergeben 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rd. 80 % der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Mittelstandskredite 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799075" y="3015635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Sparkassen und Volksbanken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inanzieren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86 Mrd. </a:t>
            </a:r>
            <a:r>
              <a:rPr lang="de-DE" sz="1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Krediten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rd. 400 Tsd. Unternehmen in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Baden-Württemberg.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788024" y="3167120"/>
            <a:ext cx="864096" cy="343360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692270" y="3789040"/>
            <a:ext cx="4272218" cy="23425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52409" y="1424339"/>
            <a:ext cx="3515535" cy="3156789"/>
            <a:chOff x="504770" y="1746593"/>
            <a:chExt cx="3515535" cy="3469223"/>
          </a:xfrm>
        </p:grpSpPr>
        <p:sp>
          <p:nvSpPr>
            <p:cNvPr id="22" name="Gleichschenkliges Dreieck 8"/>
            <p:cNvSpPr>
              <a:spLocks noChangeArrowheads="1"/>
            </p:cNvSpPr>
            <p:nvPr/>
          </p:nvSpPr>
          <p:spPr bwMode="auto">
            <a:xfrm>
              <a:off x="526578" y="1746593"/>
              <a:ext cx="3493727" cy="1465278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b"/>
            <a:lstStyle>
              <a:lvl1pPr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algn="ctr"/>
              <a:r>
                <a:rPr lang="de-DE" alt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3- Säulen-System der dt. Kreditwirtschaft</a:t>
              </a:r>
              <a:endPara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hteck 18"/>
            <p:cNvSpPr>
              <a:spLocks noChangeArrowheads="1"/>
            </p:cNvSpPr>
            <p:nvPr/>
          </p:nvSpPr>
          <p:spPr bwMode="auto">
            <a:xfrm>
              <a:off x="504770" y="3288043"/>
              <a:ext cx="1072755" cy="19133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algn="ctr"/>
              <a:r>
                <a:rPr lang="de-DE" altLang="de-DE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Private Banken</a:t>
              </a:r>
              <a:endPara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hteck 30"/>
            <p:cNvSpPr>
              <a:spLocks noChangeArrowheads="1"/>
            </p:cNvSpPr>
            <p:nvPr/>
          </p:nvSpPr>
          <p:spPr bwMode="auto">
            <a:xfrm>
              <a:off x="1763454" y="3302482"/>
              <a:ext cx="1019973" cy="1913334"/>
            </a:xfrm>
            <a:prstGeom prst="rect">
              <a:avLst/>
            </a:prstGeom>
            <a:solidFill>
              <a:srgbClr val="FF0000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algn="ctr"/>
              <a:r>
                <a:rPr lang="de-DE" altLang="de-DE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Spar-kassen</a:t>
              </a:r>
              <a:endPara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hteck 31"/>
            <p:cNvSpPr>
              <a:spLocks noChangeArrowheads="1"/>
            </p:cNvSpPr>
            <p:nvPr/>
          </p:nvSpPr>
          <p:spPr bwMode="auto">
            <a:xfrm>
              <a:off x="3000332" y="3302482"/>
              <a:ext cx="1019973" cy="19133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algn="ctr"/>
              <a:r>
                <a:rPr lang="de-DE" altLang="de-DE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Volks-banken</a:t>
              </a:r>
              <a:endPara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Abgerundetes Rechteck 32"/>
          <p:cNvSpPr/>
          <p:nvPr/>
        </p:nvSpPr>
        <p:spPr>
          <a:xfrm>
            <a:off x="4788024" y="3978071"/>
            <a:ext cx="864096" cy="519840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806322" y="3822493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von 10 </a:t>
            </a: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Einwohnern in Baden-Württemberg haben ihre Hauptbankverbindung bei einer Sparkasse oder Volksbank 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5296214" y="5242685"/>
            <a:ext cx="499922" cy="528961"/>
            <a:chOff x="5539192" y="669380"/>
            <a:chExt cx="400688" cy="406634"/>
          </a:xfrm>
        </p:grpSpPr>
        <p:sp>
          <p:nvSpPr>
            <p:cNvPr id="36" name="Rechteck 35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leichschenkliges Dreieck 36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4864166" y="4797152"/>
            <a:ext cx="499922" cy="528961"/>
            <a:chOff x="5539192" y="669380"/>
            <a:chExt cx="400688" cy="406634"/>
          </a:xfrm>
        </p:grpSpPr>
        <p:sp>
          <p:nvSpPr>
            <p:cNvPr id="39" name="Rechteck 38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leichschenkliges Dreieck 39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hteck 40"/>
          <p:cNvSpPr/>
          <p:nvPr/>
        </p:nvSpPr>
        <p:spPr>
          <a:xfrm>
            <a:off x="5828026" y="4786987"/>
            <a:ext cx="316835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Sparkassen und Volksbanken betreiben </a:t>
            </a:r>
            <a:b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rd. 70% aller Filialen in der dt. Kreditwirtschaft. </a:t>
            </a:r>
          </a:p>
          <a:p>
            <a:pPr lvl="0"/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Baden-Württemberg sind Sparkassen (2.150) und Volksbanken (2.900) mit Filialen flächendeckend vor Ort.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184970" y="4960327"/>
            <a:ext cx="4272218" cy="1184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de-DE" sz="1200" dirty="0"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Das deutsche Finanzsystem verfügt durch die Sparkassen und Kreditgenossenschaften über eine </a:t>
            </a:r>
            <a:r>
              <a:rPr lang="de-DE" sz="1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stark ausgeprägte dezentrale Struktur</a:t>
            </a:r>
            <a:r>
              <a:rPr lang="de-DE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die sich in der aktuellen Krise als </a:t>
            </a:r>
            <a:r>
              <a:rPr lang="de-DE" sz="1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risikoabschirmend</a:t>
            </a:r>
            <a:r>
              <a:rPr lang="de-DE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und damit </a:t>
            </a:r>
            <a:r>
              <a:rPr lang="de-DE" sz="1200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stabilisierend</a:t>
            </a:r>
            <a:r>
              <a:rPr lang="de-DE" sz="12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erwiesen hat</a:t>
            </a:r>
            <a:r>
              <a:rPr lang="de-DE" sz="1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</a:t>
            </a:r>
            <a:endParaRPr lang="de-DE" sz="12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12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7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think-cell Folie" r:id="rId6" imgW="500" imgH="417" progId="TCLayout.ActiveDocument.1">
                  <p:embed/>
                </p:oleObj>
              </mc:Choice>
              <mc:Fallback>
                <p:oleObj name="think-cell Folie" r:id="rId6" imgW="500" imgH="41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158750" cy="1587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sym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077" y="260648"/>
            <a:ext cx="8411389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Kapitalmarktfinanzierung ist keine Alternative für den Mittelstand </a:t>
            </a:r>
            <a:b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sicheren Kreditfinanzierung durch Sparkassen und Volksbanken</a:t>
            </a:r>
            <a:endParaRPr lang="de-DE" sz="1600" i="1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6</a:t>
            </a:fld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62620" y="5445224"/>
            <a:ext cx="8764615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6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Ziel muss daher sein: 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Schaffung verbesserter Rahmenbedingungen für die Kreditvergabe </a:t>
            </a:r>
            <a:r>
              <a:rPr lang="de-DE" alt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durch lokale </a:t>
            </a:r>
            <a:r>
              <a:rPr lang="de-DE" alt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Strukturen mit regional ausgerichteten </a:t>
            </a:r>
            <a:r>
              <a:rPr lang="de-DE" alt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Kreditinstituten.</a:t>
            </a:r>
            <a:endParaRPr lang="de-DE" alt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62620" y="1387995"/>
            <a:ext cx="8729859" cy="393240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parkasse Rg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835696" y="4243460"/>
            <a:ext cx="700113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Kreditfinanzierung ist nicht nur in Deutschland, sondern europaweit von zentraler Bedeutung: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Gemessen am BIP übertrifft im Euroraum </a:t>
            </a:r>
            <a:r>
              <a:rPr lang="de-DE" altLang="de-DE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das Volumen der 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Unternehmenskredite (89% d. BIP)  die Unternehmensanleihen (11% d. BIP)  um ein Vielfaches.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0" y="4319669"/>
            <a:ext cx="1260838" cy="80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bgerundetes Rechteck 10"/>
          <p:cNvSpPr/>
          <p:nvPr/>
        </p:nvSpPr>
        <p:spPr>
          <a:xfrm>
            <a:off x="323528" y="1556792"/>
            <a:ext cx="1310545" cy="643726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794168" y="1509323"/>
            <a:ext cx="705678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Kapitalmarkt setzt hohe und teure Anforderungen an den Mittelstand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Mindestvolumina, internationale Rechnungsstandards, Prospekthaftung, </a:t>
            </a: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Transparenzpflichten.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835696" y="2370466"/>
            <a:ext cx="69127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alt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Kapitalmarkt ist </a:t>
            </a:r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keine verlässliche Finanzierungsquelle 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Krise gezeigt hat.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12234" y="2351485"/>
            <a:ext cx="1310545" cy="643726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312233" y="3212976"/>
            <a:ext cx="1310545" cy="643726"/>
          </a:xfrm>
          <a:prstGeom prst="roundRect">
            <a:avLst>
              <a:gd name="adj" fmla="val 10000"/>
            </a:avLst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20393" y="2857730"/>
            <a:ext cx="7016434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Erfahrungen mit Mittelstandsanleihen in Deutschland </a:t>
            </a:r>
            <a:r>
              <a:rPr lang="de-DE" alt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sind ernüchternd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2800" lvl="0" indent="-172800">
              <a:buFontTx/>
              <a:buChar char="-"/>
            </a:pP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51 von 153 begebenen 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Anleihen </a:t>
            </a: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sind seit 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ausgefallen bzw. leistungsgestört.</a:t>
            </a:r>
          </a:p>
          <a:p>
            <a:pPr marL="172800" lvl="0" indent="-172800">
              <a:buFontTx/>
              <a:buChar char="-"/>
            </a:pP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Mehr als jeder 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vierte Euro von </a:t>
            </a:r>
            <a: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Insolvenz bzw. Zahlungsstörung betroffen </a:t>
            </a:r>
            <a:br>
              <a:rPr lang="de-DE" alt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(1,84 </a:t>
            </a:r>
            <a:r>
              <a:rPr lang="de-DE" alt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alt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6,47 </a:t>
            </a:r>
            <a:r>
              <a:rPr lang="de-DE" alt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Mrd. €</a:t>
            </a:r>
            <a:r>
              <a:rPr lang="de-DE" alt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lvl="0" indent="-171450">
              <a:buFontTx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Börse Stuttgart lässt seit Ende 2014 ihr Mittelstands-Segment „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 auslaufen und nimmt keine neue Anleihen mehr an.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" y="2636912"/>
            <a:ext cx="75509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1350724"/>
            <a:ext cx="88569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de-DE" sz="17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7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sz="17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sz="17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algn="ctr">
              <a:spcAft>
                <a:spcPts val="600"/>
              </a:spcAft>
            </a:pPr>
            <a:endParaRPr lang="de-DE" sz="17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860" y="188640"/>
            <a:ext cx="8772628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Überregulierung gefährdet regionale Banken und Sparkassen (1)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79512" y="1268760"/>
            <a:ext cx="878497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Seit der „Basel III“-Umsetzung müssen auch kleine, regionale Banken gemäß dem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„Single-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Rule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-Book“-Ansatz</a:t>
            </a:r>
            <a:r>
              <a:rPr lang="de-DE" dirty="0">
                <a:latin typeface="Arial" pitchFamily="34" charset="0"/>
                <a:cs typeface="Arial" pitchFamily="34" charset="0"/>
              </a:rPr>
              <a:t> grundsätzlich sämtliche, primär auf internationale Großbanken zugeschnittene Regeln anwenden. Das führt – verstärkt noch durch die Übernahme der Aufsichtsverantwortung im Euro-Währungsgebiet durch die EZB („Bankenunion“) – zu einem schier undurchdringlichen Anforderungs-Dickicht.</a:t>
            </a:r>
          </a:p>
        </p:txBody>
      </p:sp>
    </p:spTree>
    <p:extLst>
      <p:ext uri="{BB962C8B-B14F-4D97-AF65-F5344CB8AC3E}">
        <p14:creationId xmlns:p14="http://schemas.microsoft.com/office/powerpoint/2010/main" val="34290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620" y="188640"/>
            <a:ext cx="8746876" cy="868362"/>
          </a:xfrm>
        </p:spPr>
        <p:txBody>
          <a:bodyPr/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Überregulierung gefährdet regionale Banken und Sparkassen (2)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38925"/>
            <a:ext cx="1905000" cy="152400"/>
          </a:xfrm>
        </p:spPr>
        <p:txBody>
          <a:bodyPr/>
          <a:lstStyle/>
          <a:p>
            <a:fld id="{C1F34677-35FB-4C8F-9C8F-B53D8B10CF43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9512" y="1268760"/>
            <a:ext cx="8856984" cy="48782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Im Verhältnis zur Betriebsgröße sind kleine Banken überproportional mit Regulierungsaufwendungen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belastet.</a:t>
            </a:r>
          </a:p>
          <a:p>
            <a:pPr>
              <a:spcAft>
                <a:spcPts val="600"/>
              </a:spcAft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5">
              <a:spcAft>
                <a:spcPts val="600"/>
              </a:spcAft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Vgl. z.B. Gutachten Prof.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Inderst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/ Hackethal, 2015:</a:t>
            </a:r>
          </a:p>
          <a:p>
            <a:pPr marL="2628900" lvl="5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Durchschnittliche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Regulierungskosten liegen bei kleinen und mittleren Instituten oft um ein Vielfaches höher als bei großen Banken.</a:t>
            </a:r>
          </a:p>
          <a:p>
            <a:pPr marL="2628900" lvl="5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Regulatorische Themen binden bei kleineren Banken einen erheblichen Anteil der Arbeitszeit des Vorstandes.</a:t>
            </a:r>
          </a:p>
          <a:p>
            <a:pPr>
              <a:spcAft>
                <a:spcPts val="600"/>
              </a:spcAft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Für 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kleine, regionale Banken ist es inzwischen unmöglich geworden, die Fülle der regulatorischen Anforderungen zu überblicken und zu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bewältigen. Das </a:t>
            </a: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trägt zur immer stärkeren Fusionswelle 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bei und</a:t>
            </a:r>
            <a:endParaRPr lang="de-DE" sz="1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führt zu einem Verlust an Vielfalt im 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Bankensektor.</a:t>
            </a: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73596" y="2310287"/>
            <a:ext cx="3024336" cy="2198833"/>
            <a:chOff x="4427984" y="3140968"/>
            <a:chExt cx="3024336" cy="183879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644008" y="3140968"/>
              <a:ext cx="2090857" cy="1622068"/>
              <a:chOff x="5032048" y="3140968"/>
              <a:chExt cx="1666813" cy="133642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5950" y="3491486"/>
                <a:ext cx="842911" cy="985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048" y="3491486"/>
                <a:ext cx="823902" cy="985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048" y="3140968"/>
                <a:ext cx="1666813" cy="35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feld 6"/>
            <p:cNvSpPr txBox="1"/>
            <p:nvPr/>
          </p:nvSpPr>
          <p:spPr>
            <a:xfrm>
              <a:off x="4427984" y="4764317"/>
              <a:ext cx="12961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Prof. Dr. Roman </a:t>
              </a:r>
              <a:r>
                <a:rPr lang="de-DE" sz="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Inderst</a:t>
              </a:r>
              <a:endParaRPr lang="de-D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80120" y="4763036"/>
              <a:ext cx="1772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Prof. Dr. Andreas 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ackethal</a:t>
              </a:r>
              <a:endParaRPr lang="de-D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0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kt 901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48709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think-cell Folie" r:id="rId5" imgW="286" imgH="286" progId="TCLayout.ActiveDocument.1">
                  <p:embed/>
                </p:oleObj>
              </mc:Choice>
              <mc:Fallback>
                <p:oleObj name="think-cell Foli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Rechteck 90122"/>
          <p:cNvSpPr/>
          <p:nvPr/>
        </p:nvSpPr>
        <p:spPr bwMode="auto">
          <a:xfrm>
            <a:off x="135732" y="3174377"/>
            <a:ext cx="8896587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34677-35FB-4C8F-9C8F-B53D8B10CF43}" type="slidenum">
              <a:rPr lang="de-DE" smtClean="0"/>
              <a:t>9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5575" y="1268760"/>
            <a:ext cx="8897162" cy="1800200"/>
          </a:xfr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marL="216000" indent="-180000"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Kleine und mittlere Kreditinstitute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durch komplexe an Großbanken orientierte Regulierung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unverhältnismäßig immer stärker belastet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bedroht. </a:t>
            </a: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Proportionalitätsprinzip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Regulierung gerät so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Europa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zunehmend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unter die Räder,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während in den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 nur Wall-Street-Banken Basel-Standards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befolgen müssen und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kleinere Institute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befreit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sind.</a:t>
            </a:r>
            <a:endParaRPr 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Lösungsansatz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Einführung einer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Simple Banking Box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Europa, bei der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materielle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Regu-lierungsanforderungen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nicht angetastet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werden, der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Regulierungsumfang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sich jedoch sachgerecht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Risikoprofil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systemischen Bedeutung der Institute orientiert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keine reine Größenorientierung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242841" y="213784"/>
            <a:ext cx="881361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8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parkasse Rg" pitchFamily="34" charset="0"/>
              </a:defRPr>
            </a:lvl9pPr>
          </a:lstStyle>
          <a:p>
            <a:r>
              <a:rPr lang="de-DE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Regulierung durch eine Small </a:t>
            </a:r>
            <a:r>
              <a:rPr lang="de-DE" sz="2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Banking </a:t>
            </a:r>
            <a:r>
              <a:rPr lang="de-DE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de-DE" sz="2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4855855" y="4667208"/>
            <a:ext cx="4176464" cy="1354080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0" tIns="45720" rIns="90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defRPr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ClrTx/>
              <a:buFont typeface="Sparkasse Rg" pitchFamily="34" charset="0"/>
              <a:buChar char="•"/>
              <a:defRPr sz="1900">
                <a:solidFill>
                  <a:schemeClr val="tx1"/>
                </a:solidFill>
                <a:latin typeface="+mn-lt"/>
              </a:defRPr>
            </a:lvl2pPr>
            <a:lvl3pPr marL="432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Font typeface="Sparkasse Rg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48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Font typeface="Sparkasse Rg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9017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3589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161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733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305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2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de-DE" sz="1200" b="1" u="sng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Simple Banking Box</a:t>
            </a:r>
            <a:r>
              <a:rPr lang="de-DE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u.a.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Befreiung von Großbankenstandards, d.h. Basel III bleibt für sie relevant und nicht die künftigen Anforderungen von Basel IV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deutlich reduzierte Meldeanforderungen (Umfang/Meldefrequenz)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keine Offenlegungsberichte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Eignungsprüfung ex-post von Mandatsträgern 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keine Sanierungs-/Abwicklungspläne</a:t>
            </a:r>
            <a:endParaRPr lang="de-DE" sz="13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" name="Gruppieren 167"/>
          <p:cNvGrpSpPr/>
          <p:nvPr/>
        </p:nvGrpSpPr>
        <p:grpSpPr>
          <a:xfrm>
            <a:off x="6068495" y="4150407"/>
            <a:ext cx="325847" cy="363279"/>
            <a:chOff x="5539192" y="669380"/>
            <a:chExt cx="400688" cy="406634"/>
          </a:xfrm>
        </p:grpSpPr>
        <p:sp>
          <p:nvSpPr>
            <p:cNvPr id="169" name="Rechteck 168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  <p:sp>
          <p:nvSpPr>
            <p:cNvPr id="170" name="Gleichschenkliges Dreieck 169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</p:grpSp>
      <p:sp>
        <p:nvSpPr>
          <p:cNvPr id="174" name="Rechteck 173"/>
          <p:cNvSpPr/>
          <p:nvPr/>
        </p:nvSpPr>
        <p:spPr>
          <a:xfrm>
            <a:off x="2528820" y="3263761"/>
            <a:ext cx="309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Aufsicht prüft</a:t>
            </a:r>
            <a:b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Systembedeutung der Institute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uppieren 183"/>
          <p:cNvGrpSpPr/>
          <p:nvPr/>
        </p:nvGrpSpPr>
        <p:grpSpPr>
          <a:xfrm>
            <a:off x="5502897" y="3515379"/>
            <a:ext cx="325847" cy="363279"/>
            <a:chOff x="5539192" y="669380"/>
            <a:chExt cx="400688" cy="406634"/>
          </a:xfrm>
        </p:grpSpPr>
        <p:sp>
          <p:nvSpPr>
            <p:cNvPr id="185" name="Rechteck 184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  <p:sp>
          <p:nvSpPr>
            <p:cNvPr id="186" name="Gleichschenkliges Dreieck 185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</p:grpSp>
      <p:grpSp>
        <p:nvGrpSpPr>
          <p:cNvPr id="187" name="Gruppieren 186"/>
          <p:cNvGrpSpPr/>
          <p:nvPr/>
        </p:nvGrpSpPr>
        <p:grpSpPr>
          <a:xfrm>
            <a:off x="5770754" y="3793435"/>
            <a:ext cx="325847" cy="363279"/>
            <a:chOff x="5539192" y="669380"/>
            <a:chExt cx="400688" cy="406634"/>
          </a:xfrm>
        </p:grpSpPr>
        <p:sp>
          <p:nvSpPr>
            <p:cNvPr id="188" name="Rechteck 187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  <p:sp>
          <p:nvSpPr>
            <p:cNvPr id="189" name="Gleichschenkliges Dreieck 188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</p:grpSp>
      <p:sp>
        <p:nvSpPr>
          <p:cNvPr id="3" name="AutoShape 2" descr="Bildergebnis für hochhaus clipart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4" y="3623085"/>
            <a:ext cx="367004" cy="6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" name="Inhaltsplatzhalter 3"/>
          <p:cNvSpPr txBox="1">
            <a:spLocks/>
          </p:cNvSpPr>
          <p:nvPr/>
        </p:nvSpPr>
        <p:spPr bwMode="auto">
          <a:xfrm>
            <a:off x="321231" y="4667208"/>
            <a:ext cx="2990873" cy="1066048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0" tIns="45720" rIns="9000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defRPr sz="1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ClrTx/>
              <a:buFont typeface="Sparkasse Rg" pitchFamily="34" charset="0"/>
              <a:buChar char="•"/>
              <a:defRPr sz="1900">
                <a:solidFill>
                  <a:schemeClr val="tx1"/>
                </a:solidFill>
                <a:latin typeface="+mn-lt"/>
              </a:defRPr>
            </a:lvl2pPr>
            <a:lvl3pPr marL="432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Font typeface="Sparkasse Rg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48000" indent="-216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430"/>
              </a:spcAft>
              <a:buFont typeface="Sparkasse Rg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9017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13589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161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733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30500" indent="-18256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Sparkasse Rg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3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Systemisch bedeutende Institute, u.a</a:t>
            </a:r>
            <a:r>
              <a:rPr lang="de-DE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 von Basel IV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vollumfängliche Meldepflichten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vollumfängliche Offenlegungspflichten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de-DE" sz="1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Sanierungs-</a:t>
            </a:r>
            <a:r>
              <a:rPr lang="de-DE" sz="1000" kern="0" dirty="0">
                <a:latin typeface="Arial" panose="020B0604020202020204" pitchFamily="34" charset="0"/>
                <a:cs typeface="Arial" panose="020B0604020202020204" pitchFamily="34" charset="0"/>
              </a:rPr>
              <a:t>/Abwicklungspläne</a:t>
            </a:r>
          </a:p>
          <a:p>
            <a:pPr marL="69750"/>
            <a:endParaRPr lang="de-DE" sz="13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0637"/>
            <a:ext cx="367004" cy="6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58" y="3808488"/>
            <a:ext cx="367004" cy="6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119" name="Gerade Verbindung mit Pfeil 90118"/>
          <p:cNvCxnSpPr/>
          <p:nvPr/>
        </p:nvCxnSpPr>
        <p:spPr bwMode="auto">
          <a:xfrm flipH="1">
            <a:off x="2601299" y="3847525"/>
            <a:ext cx="812804" cy="6284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121" name="Gerade Verbindung mit Pfeil 90120"/>
          <p:cNvCxnSpPr/>
          <p:nvPr/>
        </p:nvCxnSpPr>
        <p:spPr bwMode="auto">
          <a:xfrm>
            <a:off x="4716016" y="3858630"/>
            <a:ext cx="723632" cy="66857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97" y="3174377"/>
            <a:ext cx="367004" cy="6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7" name="Gruppieren 386"/>
          <p:cNvGrpSpPr/>
          <p:nvPr/>
        </p:nvGrpSpPr>
        <p:grpSpPr>
          <a:xfrm>
            <a:off x="3627492" y="3787976"/>
            <a:ext cx="898128" cy="1178518"/>
            <a:chOff x="4170937" y="1853798"/>
            <a:chExt cx="544626" cy="765227"/>
          </a:xfrm>
        </p:grpSpPr>
        <p:sp>
          <p:nvSpPr>
            <p:cNvPr id="388" name="Rechteck 387"/>
            <p:cNvSpPr/>
            <p:nvPr/>
          </p:nvSpPr>
          <p:spPr>
            <a:xfrm>
              <a:off x="4170937" y="1853799"/>
              <a:ext cx="544626" cy="76522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Head"/>
                <a:ea typeface="+mn-ea"/>
                <a:cs typeface="+mn-cs"/>
              </a:endParaRPr>
            </a:p>
          </p:txBody>
        </p:sp>
        <p:sp>
          <p:nvSpPr>
            <p:cNvPr id="389" name="L-Form 388"/>
            <p:cNvSpPr/>
            <p:nvPr/>
          </p:nvSpPr>
          <p:spPr>
            <a:xfrm rot="18500501">
              <a:off x="4185874" y="2079964"/>
              <a:ext cx="160368" cy="45719"/>
            </a:xfrm>
            <a:prstGeom prst="corne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4184773" y="1853798"/>
              <a:ext cx="410759" cy="1283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parkasse Head"/>
                  <a:ea typeface="+mn-ea"/>
                  <a:cs typeface="+mn-cs"/>
                </a:rPr>
                <a:t>O-SII</a:t>
              </a:r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4364029" y="2090348"/>
              <a:ext cx="183418" cy="5276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  <p:sp>
          <p:nvSpPr>
            <p:cNvPr id="392" name="Rechteck 391"/>
            <p:cNvSpPr/>
            <p:nvPr/>
          </p:nvSpPr>
          <p:spPr>
            <a:xfrm>
              <a:off x="4366864" y="2277951"/>
              <a:ext cx="175797" cy="5334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  <p:sp>
          <p:nvSpPr>
            <p:cNvPr id="393" name="Rechteck 392"/>
            <p:cNvSpPr/>
            <p:nvPr/>
          </p:nvSpPr>
          <p:spPr>
            <a:xfrm>
              <a:off x="4358367" y="2476165"/>
              <a:ext cx="183418" cy="5276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  <p:cxnSp>
          <p:nvCxnSpPr>
            <p:cNvPr id="394" name="Gerader Verbinder 2"/>
            <p:cNvCxnSpPr/>
            <p:nvPr/>
          </p:nvCxnSpPr>
          <p:spPr>
            <a:xfrm flipH="1">
              <a:off x="4589451" y="2054976"/>
              <a:ext cx="85893" cy="901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5" name="Gerader Verbinder 89"/>
            <p:cNvCxnSpPr/>
            <p:nvPr/>
          </p:nvCxnSpPr>
          <p:spPr>
            <a:xfrm>
              <a:off x="4595532" y="2050437"/>
              <a:ext cx="73730" cy="898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6" name="Gerader Verbinder 379"/>
            <p:cNvCxnSpPr/>
            <p:nvPr/>
          </p:nvCxnSpPr>
          <p:spPr>
            <a:xfrm flipH="1">
              <a:off x="4585884" y="2261855"/>
              <a:ext cx="85893" cy="901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7" name="Gerader Verbinder 380"/>
            <p:cNvCxnSpPr/>
            <p:nvPr/>
          </p:nvCxnSpPr>
          <p:spPr>
            <a:xfrm>
              <a:off x="4591965" y="2257316"/>
              <a:ext cx="73730" cy="898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8" name="Gerader Verbinder 381"/>
            <p:cNvCxnSpPr/>
            <p:nvPr/>
          </p:nvCxnSpPr>
          <p:spPr>
            <a:xfrm flipH="1">
              <a:off x="4584344" y="2460567"/>
              <a:ext cx="85893" cy="9018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9" name="Gerader Verbinder 382"/>
            <p:cNvCxnSpPr/>
            <p:nvPr/>
          </p:nvCxnSpPr>
          <p:spPr>
            <a:xfrm>
              <a:off x="4590425" y="2456028"/>
              <a:ext cx="73730" cy="8980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00" name="L-Form 399"/>
            <p:cNvSpPr/>
            <p:nvPr/>
          </p:nvSpPr>
          <p:spPr>
            <a:xfrm rot="18500501">
              <a:off x="4183466" y="2277687"/>
              <a:ext cx="160368" cy="45719"/>
            </a:xfrm>
            <a:prstGeom prst="corne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  <p:sp>
          <p:nvSpPr>
            <p:cNvPr id="401" name="L-Form 400"/>
            <p:cNvSpPr/>
            <p:nvPr/>
          </p:nvSpPr>
          <p:spPr>
            <a:xfrm rot="18500501">
              <a:off x="4181177" y="2468067"/>
              <a:ext cx="160368" cy="45719"/>
            </a:xfrm>
            <a:prstGeom prst="corne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rkasse Rg"/>
                <a:ea typeface="+mn-ea"/>
                <a:cs typeface="+mn-cs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238810" y="3216241"/>
            <a:ext cx="325847" cy="363279"/>
            <a:chOff x="5539192" y="669380"/>
            <a:chExt cx="400688" cy="406634"/>
          </a:xfrm>
        </p:grpSpPr>
        <p:sp>
          <p:nvSpPr>
            <p:cNvPr id="44" name="Rechteck 43"/>
            <p:cNvSpPr/>
            <p:nvPr/>
          </p:nvSpPr>
          <p:spPr>
            <a:xfrm rot="21566296">
              <a:off x="5614963" y="885226"/>
              <a:ext cx="258486" cy="190788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  <p:sp>
          <p:nvSpPr>
            <p:cNvPr id="45" name="Gleichschenkliges Dreieck 44"/>
            <p:cNvSpPr/>
            <p:nvPr/>
          </p:nvSpPr>
          <p:spPr>
            <a:xfrm rot="21566296">
              <a:off x="5539192" y="669380"/>
              <a:ext cx="400688" cy="19111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157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7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41qlu10EKLwLkmhmcg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bwknZLku713gWLcSw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cqgwAsRCiTAYHtvZgd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bwknZLku713gWLcSw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bwknZLku713gWLcSw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vbw">
  <a:themeElements>
    <a:clrScheme name="uzi">
      <a:dk1>
        <a:srgbClr val="000000"/>
      </a:dk1>
      <a:lt1>
        <a:srgbClr val="FFFFFF"/>
      </a:lt1>
      <a:dk2>
        <a:srgbClr val="FF0000"/>
      </a:dk2>
      <a:lt2>
        <a:srgbClr val="666666"/>
      </a:lt2>
      <a:accent1>
        <a:srgbClr val="FF0000"/>
      </a:accent1>
      <a:accent2>
        <a:srgbClr val="666666"/>
      </a:accent2>
      <a:accent3>
        <a:srgbClr val="969696"/>
      </a:accent3>
      <a:accent4>
        <a:srgbClr val="E9E9E9"/>
      </a:accent4>
      <a:accent5>
        <a:srgbClr val="FFCC00"/>
      </a:accent5>
      <a:accent6>
        <a:srgbClr val="0033CC"/>
      </a:accent6>
      <a:hlink>
        <a:srgbClr val="999999"/>
      </a:hlink>
      <a:folHlink>
        <a:srgbClr val="FFE1AF"/>
      </a:folHlink>
    </a:clrScheme>
    <a:fontScheme name="blank">
      <a:majorFont>
        <a:latin typeface="Sparkasse Rg"/>
        <a:ea typeface=""/>
        <a:cs typeface=""/>
      </a:majorFont>
      <a:minorFont>
        <a:latin typeface="Sparkasse Rg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parkasse Rg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parkasse Rg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FF0000"/>
        </a:dk2>
        <a:lt2>
          <a:srgbClr val="666666"/>
        </a:lt2>
        <a:accent1>
          <a:srgbClr val="CCCCCC"/>
        </a:accent1>
        <a:accent2>
          <a:srgbClr val="E9E9E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3D3D3"/>
        </a:accent6>
        <a:hlink>
          <a:srgbClr val="999999"/>
        </a:hlink>
        <a:folHlink>
          <a:srgbClr val="FFE1A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svbw</Template>
  <TotalTime>0</TotalTime>
  <Words>1230</Words>
  <Application>Microsoft Office PowerPoint</Application>
  <PresentationFormat>Bildschirmpräsentation (4:3)</PresentationFormat>
  <Paragraphs>257</Paragraphs>
  <Slides>15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svbw</vt:lpstr>
      <vt:lpstr>Benutzerdefiniertes Design</vt:lpstr>
      <vt:lpstr>1_Benutzerdefiniertes Design</vt:lpstr>
      <vt:lpstr>think-cell Folie</vt:lpstr>
      <vt:lpstr>Positionen BWGV und SVBW </vt:lpstr>
      <vt:lpstr>Positionen BWGV und SVBW</vt:lpstr>
      <vt:lpstr> Sparkassen und Volksbanken seit Ausbruch der Krise überproportional stark gewachsen, weil Kunden regional verankerten Kreditinstituten besonders vertrauen</vt:lpstr>
      <vt:lpstr> Gute betriebswirtschaftliche Ergebnisse bislang Grundlage für Stärkung des Eigenkapitals von Sparkassen und Volksbanken aus eigener Kraft zur Sicherung des Geschäftsmodells</vt:lpstr>
      <vt:lpstr> Bewährtes 3-Säulen-System der deutschen Kreditwirtschaft  muss geschützt werden </vt:lpstr>
      <vt:lpstr>Kapitalmarktfinanzierung ist keine Alternative für den Mittelstand  zur sicheren Kreditfinanzierung durch Sparkassen und Volksbanken</vt:lpstr>
      <vt:lpstr>Überregulierung gefährdet regionale Banken und Sparkassen (1)</vt:lpstr>
      <vt:lpstr>Überregulierung gefährdet regionale Banken und Sparkassen (2)</vt:lpstr>
      <vt:lpstr>PowerPoint-Präsentation</vt:lpstr>
      <vt:lpstr> Keine Vergemeinschaftung der Einlagensicherung in Europa </vt:lpstr>
      <vt:lpstr> Keine Vergemeinschaftung der Einlagensicherung in Europa</vt:lpstr>
      <vt:lpstr>Guter Verbraucherschutz darf  Verbraucher und Anbieter nicht überfordern</vt:lpstr>
      <vt:lpstr>Vermögensbildung stärken</vt:lpstr>
      <vt:lpstr>Nachbesserung Wohnimmobilienkreditrichtlinie (WIKR) abschließen</vt:lpstr>
      <vt:lpstr>Kontakt</vt:lpstr>
    </vt:vector>
  </TitlesOfParts>
  <Company>Sparkassenverband 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Thörnig-Eckerle, Ursula</dc:creator>
  <dc:description>18-06: Farben etc zugewiesen_x000d_
trenn nicht fett - 15 jAN</dc:description>
  <cp:lastModifiedBy>Groß, Nikolas</cp:lastModifiedBy>
  <cp:revision>195</cp:revision>
  <cp:lastPrinted>2017-06-19T08:05:47Z</cp:lastPrinted>
  <dcterms:created xsi:type="dcterms:W3CDTF">2013-06-18T11:36:15Z</dcterms:created>
  <dcterms:modified xsi:type="dcterms:W3CDTF">2017-06-19T13:37:47Z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S_AutoÜbernahme">
    <vt:bool>false</vt:bool>
  </property>
  <property fmtid="{D5CDD505-2E9C-101B-9397-08002B2CF9AE}" pid="3" name="OS_LastOpenTime">
    <vt:lpwstr>6/9/2017 10:44:43 AM</vt:lpwstr>
  </property>
  <property fmtid="{D5CDD505-2E9C-101B-9397-08002B2CF9AE}" pid="4" name="OS_LastOpenUser">
    <vt:lpwstr>MOSWALD</vt:lpwstr>
  </property>
  <property fmtid="{D5CDD505-2E9C-101B-9397-08002B2CF9AE}" pid="5" name="OS_LastSave">
    <vt:lpwstr>6/9/2017 10:59:21 AM</vt:lpwstr>
  </property>
  <property fmtid="{D5CDD505-2E9C-101B-9397-08002B2CF9AE}" pid="6" name="OS_LastSaveUser">
    <vt:lpwstr>MOSWALD</vt:lpwstr>
  </property>
  <property fmtid="{D5CDD505-2E9C-101B-9397-08002B2CF9AE}" pid="7" name="OS_LastDocumentSaved">
    <vt:bool>false</vt:bool>
  </property>
  <property fmtid="{D5CDD505-2E9C-101B-9397-08002B2CF9AE}" pid="8" name="MustSave">
    <vt:bool>false</vt:bool>
  </property>
  <property fmtid="{D5CDD505-2E9C-101B-9397-08002B2CF9AE}" pid="9" name="os_autosavelastposition1624">
    <vt:lpwstr>Slide31</vt:lpwstr>
  </property>
  <property fmtid="{D5CDD505-2E9C-101B-9397-08002B2CF9AE}" pid="10" name="os_autosavelastposition1427">
    <vt:lpwstr>Slide14</vt:lpwstr>
  </property>
</Properties>
</file>